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34"/>
  </p:notesMasterIdLst>
  <p:handoutMasterIdLst>
    <p:handoutMasterId r:id="rId35"/>
  </p:handoutMasterIdLst>
  <p:sldIdLst>
    <p:sldId id="260" r:id="rId5"/>
    <p:sldId id="268" r:id="rId6"/>
    <p:sldId id="267" r:id="rId7"/>
    <p:sldId id="263" r:id="rId8"/>
    <p:sldId id="272" r:id="rId9"/>
    <p:sldId id="270" r:id="rId10"/>
    <p:sldId id="282" r:id="rId11"/>
    <p:sldId id="284" r:id="rId12"/>
    <p:sldId id="273" r:id="rId13"/>
    <p:sldId id="275" r:id="rId14"/>
    <p:sldId id="289" r:id="rId15"/>
    <p:sldId id="276" r:id="rId16"/>
    <p:sldId id="285" r:id="rId17"/>
    <p:sldId id="286" r:id="rId18"/>
    <p:sldId id="287" r:id="rId19"/>
    <p:sldId id="277" r:id="rId20"/>
    <p:sldId id="278" r:id="rId21"/>
    <p:sldId id="291" r:id="rId22"/>
    <p:sldId id="292" r:id="rId23"/>
    <p:sldId id="279" r:id="rId24"/>
    <p:sldId id="280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90" r:id="rId33"/>
  </p:sldIdLst>
  <p:sldSz cx="10058400" cy="77724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1"/>
    <a:srgbClr val="BBDFF3"/>
    <a:srgbClr val="E5E5E5"/>
    <a:srgbClr val="DDF0FB"/>
    <a:srgbClr val="B6DFF6"/>
    <a:srgbClr val="3D4F80"/>
    <a:srgbClr val="F2F2F2"/>
    <a:srgbClr val="234E8A"/>
    <a:srgbClr val="AFDFF7"/>
    <a:srgbClr val="D9E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8" autoAdjust="0"/>
    <p:restoredTop sz="94379" autoAdjust="0"/>
  </p:normalViewPr>
  <p:slideViewPr>
    <p:cSldViewPr snapToGrid="0">
      <p:cViewPr>
        <p:scale>
          <a:sx n="75" d="100"/>
          <a:sy n="75" d="100"/>
        </p:scale>
        <p:origin x="1315" y="-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BB2674-A1C2-457E-A03A-2632D3BFE34A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A287F45-53A2-4574-9704-DB9BD7802604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6830478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475D4F-C6CE-4502-9E93-3392AE1A6FA9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33513" y="1143000"/>
            <a:ext cx="3990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1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2E02D3-8EE7-4A45-AD60-87A01101C290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3878706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2302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02453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34681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7981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0570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72854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606727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78009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778975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781225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19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89342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s-PE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Transformación Digital: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G&amp;M ha estado digitalizando sus operaciones para mejorar la eficiencia y adaptarse a las tendencias de la industria: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PE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Plataforma en Línea: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es-PE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g&amp;m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ha desarrollado una plataforma en línea que permite a los clientes explorar, comprar, renovar y gestionar sus pólizas de seguros, y proporciona herramientas de análisis de datos para la gestión de reclamaciones y pólizas.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PE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Automatización: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La empresa ha automatizado parte de sus procesos, reduciendo la carga de trabajo manual y acelerando la resolución de reclamaciones y transacciones.</a:t>
            </a:r>
          </a:p>
          <a:p>
            <a:pPr algn="l">
              <a:buFont typeface="+mj-lt"/>
              <a:buNone/>
            </a:pPr>
            <a:r>
              <a:rPr lang="es-PE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Estrategias de Ventas: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G&amp;M ha diversificado sus enfoques de ventas para adaptarse a los cambios en el comportamiento de los consumidores: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PE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Enfoque en el Cliente: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</a:t>
            </a:r>
            <a:r>
              <a:rPr lang="es-PE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g&amp;m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se centra en la experiencia del cliente, ofreciendo soluciones personalizadas y completas, adaptadas a las necesidades de los consumidores.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PE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Mercados Diversificados:</a:t>
            </a:r>
            <a:r>
              <a:rPr lang="es-PE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 La empresa atiende a diferentes segmentos, incluyendo clientes minoristas, PYMES y clientes corporativos, lo que permite diversificar sus fuentes de ingresos y mantenerse relevante en el mercado.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53974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10336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70404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21940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596961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3980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49105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4021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26614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325443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29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12766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7796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68834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23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64085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6701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40095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2E02D3-8EE7-4A45-AD60-87A01101C290}" type="slidenum">
              <a:rPr lang="es-ES" noProof="1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0402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rtlCol="0" anchor="b"/>
          <a:lstStyle>
            <a:lvl1pPr algn="ctr">
              <a:defRPr sz="6600"/>
            </a:lvl1pPr>
          </a:lstStyle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 rtlCol="0"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pPr rtl="0"/>
            <a:r>
              <a:rPr lang="es-MX" noProof="1"/>
              <a:t>Haz clic para editar el estilo de subtítulo del patrón</a:t>
            </a:r>
            <a:endParaRPr lang="es-ES" noProof="1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13ACF-1FE4-40B1-A553-18682D960FC6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B84154-13B6-475A-BCA7-D5E8AD431FFD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 rtlCol="0"/>
          <a:lstStyle/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591A5E-EB03-4062-86FC-179DE9DC59DA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ABEDBD-EC20-4288-A9C2-1B0C7745E36A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rtlCol="0" anchor="b"/>
          <a:lstStyle>
            <a:lvl1pPr>
              <a:defRPr sz="6600"/>
            </a:lvl1pPr>
          </a:lstStyle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 rtlCol="0"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1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0A46D8-9D4C-400E-A7AF-0CA497A82214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2A2BED-E2DF-41DE-8328-8D554A601D61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 rtlCol="0"/>
          <a:lstStyle/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rtlCol="0"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 rtl="0"/>
            <a:r>
              <a:rPr lang="es-MX" noProof="1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rtlCol="0"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 rtl="0"/>
            <a:r>
              <a:rPr lang="es-MX" noProof="1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 rtlCol="0"/>
          <a:lstStyle/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DACB14-DC8B-433C-BE2B-63FACB3E28D2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B0B6D4-2075-4DCE-85F2-907F079AB10B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FCBCB-09BE-4156-8194-520096469456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rtlCol="0" anchor="b"/>
          <a:lstStyle>
            <a:lvl1pPr>
              <a:defRPr sz="3520"/>
            </a:lvl1pPr>
          </a:lstStyle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 rtlCol="0"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 rtl="0"/>
            <a:r>
              <a:rPr lang="es-MX" noProof="1"/>
              <a:t>Haga clic para modificar los estilos de texto del patrón</a:t>
            </a:r>
          </a:p>
          <a:p>
            <a:pPr lvl="1" rtl="0"/>
            <a:r>
              <a:rPr lang="es-MX" noProof="1"/>
              <a:t>Segundo nivel</a:t>
            </a:r>
          </a:p>
          <a:p>
            <a:pPr lvl="2" rtl="0"/>
            <a:r>
              <a:rPr lang="es-MX" noProof="1"/>
              <a:t>Tercer nivel</a:t>
            </a:r>
          </a:p>
          <a:p>
            <a:pPr lvl="3" rtl="0"/>
            <a:r>
              <a:rPr lang="es-MX" noProof="1"/>
              <a:t>Cuarto nivel</a:t>
            </a:r>
          </a:p>
          <a:p>
            <a:pPr lvl="4" rtl="0"/>
            <a:r>
              <a:rPr lang="es-MX" noProof="1"/>
              <a:t>Quinto nivel</a:t>
            </a:r>
            <a:endParaRPr lang="es-ES" noProof="1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 rtlCol="0"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 rtl="0"/>
            <a:r>
              <a:rPr lang="es-MX" noProof="1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B572BF-1378-4842-ADE5-71115DCAE07E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rtlCol="0" anchor="b"/>
          <a:lstStyle>
            <a:lvl1pPr>
              <a:defRPr sz="3520"/>
            </a:lvl1pPr>
          </a:lstStyle>
          <a:p>
            <a:pPr rtl="0"/>
            <a:r>
              <a:rPr lang="es-MX" noProof="1"/>
              <a:t>Haz clic para modificar el estilo de título del patrón</a:t>
            </a:r>
            <a:endParaRPr lang="es-ES" noProof="1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rtlCol="0"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rtl="0"/>
            <a:r>
              <a:rPr lang="es-MX" noProof="1"/>
              <a:t>Haz clic en el icono para agregar una imagen</a:t>
            </a:r>
            <a:endParaRPr lang="es-ES" noProof="1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 rtlCol="0"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 rtl="0"/>
            <a:r>
              <a:rPr lang="es-MX" noProof="1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51EB9E-3074-48FB-A37F-6AD20E8B9200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DBE02CC-87BC-4920-8B75-71E2978EDBDE}" type="datetime1">
              <a:rPr lang="es-ES" noProof="1" dirty="0" smtClean="0"/>
              <a:t>19/05/2024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07A91BD-2D30-4D1B-B388-0538F34CA7E2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CD9E3D6-B61B-9D77-15AA-08709071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71"/>
          <a:stretch/>
        </p:blipFill>
        <p:spPr bwMode="auto">
          <a:xfrm>
            <a:off x="674608" y="825194"/>
            <a:ext cx="9383791" cy="694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64F4C18-B7C8-A840-4E76-B5BDB099E55C}"/>
              </a:ext>
            </a:extLst>
          </p:cNvPr>
          <p:cNvSpPr/>
          <p:nvPr/>
        </p:nvSpPr>
        <p:spPr>
          <a:xfrm>
            <a:off x="1" y="1739590"/>
            <a:ext cx="5018048" cy="2832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5316CC4-C06D-C398-F7FC-E00A7F062CB3}"/>
              </a:ext>
            </a:extLst>
          </p:cNvPr>
          <p:cNvCxnSpPr/>
          <p:nvPr/>
        </p:nvCxnSpPr>
        <p:spPr>
          <a:xfrm>
            <a:off x="-11151" y="1739590"/>
            <a:ext cx="5029200" cy="0"/>
          </a:xfrm>
          <a:prstGeom prst="line">
            <a:avLst/>
          </a:prstGeom>
          <a:ln w="38100">
            <a:solidFill>
              <a:srgbClr val="00A9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A41A86BE-BFF9-0542-229E-4EA2DACDA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5" b="25613"/>
          <a:stretch/>
        </p:blipFill>
        <p:spPr bwMode="auto">
          <a:xfrm>
            <a:off x="723564" y="1942888"/>
            <a:ext cx="716136" cy="35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70C0797-EB45-B169-0D0B-3CBE5463FAF6}"/>
              </a:ext>
            </a:extLst>
          </p:cNvPr>
          <p:cNvSpPr txBox="1"/>
          <p:nvPr/>
        </p:nvSpPr>
        <p:spPr>
          <a:xfrm>
            <a:off x="723566" y="2429980"/>
            <a:ext cx="4153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sis MT Pro" panose="02040504050005020304" pitchFamily="18" charset="0"/>
              </a:rPr>
              <a:t>Digital Transformation of an Insurance Agency</a:t>
            </a:r>
            <a:endParaRPr lang="es-PE" sz="2800" dirty="0">
              <a:latin typeface="Amasis MT Pro" panose="020405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8E90A1-0015-9F09-1659-E8D169AA7A95}"/>
              </a:ext>
            </a:extLst>
          </p:cNvPr>
          <p:cNvSpPr txBox="1"/>
          <p:nvPr/>
        </p:nvSpPr>
        <p:spPr>
          <a:xfrm>
            <a:off x="723565" y="4053018"/>
            <a:ext cx="415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AA3E6"/>
                </a:solidFill>
                <a:latin typeface="Amasis MT Pro" panose="02040504050005020304" pitchFamily="18" charset="0"/>
              </a:rPr>
              <a:t>Utec</a:t>
            </a:r>
            <a:endParaRPr lang="es-PE" sz="2800" b="1" dirty="0">
              <a:solidFill>
                <a:srgbClr val="1AA3E6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CDBD19-7BF4-5D67-F29D-830EFC3C7760}"/>
              </a:ext>
            </a:extLst>
          </p:cNvPr>
          <p:cNvSpPr txBox="1"/>
          <p:nvPr/>
        </p:nvSpPr>
        <p:spPr>
          <a:xfrm>
            <a:off x="723564" y="3572357"/>
            <a:ext cx="4153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 Light" panose="020F0502020204030204" pitchFamily="18" charset="0"/>
              </a:rPr>
              <a:t>Cloud Computing</a:t>
            </a:r>
            <a:endParaRPr lang="es-PE" sz="2000" dirty="0">
              <a:latin typeface="Amasis MT Pro Light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1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Diagrama de arquitectura de solución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39EAFEA6-917C-4EB8-73DE-AAD0287E1279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19B32B4F-21CE-4E4F-E10B-A021A6C59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 r="1489"/>
          <a:stretch/>
        </p:blipFill>
        <p:spPr>
          <a:xfrm>
            <a:off x="881691" y="1393902"/>
            <a:ext cx="8295018" cy="61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6A4A146-9BE2-89E6-29EB-7AB4BE50F614}"/>
              </a:ext>
            </a:extLst>
          </p:cNvPr>
          <p:cNvSpPr/>
          <p:nvPr/>
        </p:nvSpPr>
        <p:spPr>
          <a:xfrm>
            <a:off x="560045" y="1393903"/>
            <a:ext cx="4625413" cy="13736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Costos AWS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1360EE75-27FF-87D3-7A0B-FBA273FBB89D}"/>
              </a:ext>
            </a:extLst>
          </p:cNvPr>
          <p:cNvSpPr txBox="1"/>
          <p:nvPr/>
        </p:nvSpPr>
        <p:spPr>
          <a:xfrm>
            <a:off x="709421" y="1517456"/>
            <a:ext cx="43197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Volumetría y Calculo de los costos mensuales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740E012-6FEF-0C28-9A4A-FDF7EDE73130}"/>
              </a:ext>
            </a:extLst>
          </p:cNvPr>
          <p:cNvSpPr txBox="1"/>
          <p:nvPr/>
        </p:nvSpPr>
        <p:spPr>
          <a:xfrm>
            <a:off x="709422" y="1847371"/>
            <a:ext cx="43197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La volumetría lo determinamos en base a lo reportado por su página en </a:t>
            </a:r>
            <a:r>
              <a:rPr lang="es-PE" sz="1300" dirty="0" err="1">
                <a:latin typeface="Amasis MT Pro Light" panose="02040304050005020304" pitchFamily="18" charset="0"/>
              </a:rPr>
              <a:t>Linkedin</a:t>
            </a:r>
            <a:r>
              <a:rPr lang="es-PE" sz="1300" dirty="0">
                <a:latin typeface="Amasis MT Pro Light" panose="02040304050005020304" pitchFamily="18" charset="0"/>
              </a:rPr>
              <a:t>, el cual nos da una cantidad de 100. 000 clientes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424B68-B1AF-C150-0531-1C86AAEE884A}"/>
              </a:ext>
            </a:extLst>
          </p:cNvPr>
          <p:cNvSpPr txBox="1"/>
          <p:nvPr/>
        </p:nvSpPr>
        <p:spPr>
          <a:xfrm>
            <a:off x="5334833" y="1463006"/>
            <a:ext cx="455072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Detallamos la estimación aproximada de los costos mensuales en AWS y la configuración de las máquinas virtuales necesarias utilizando AWS Pricing </a:t>
            </a:r>
            <a:r>
              <a:rPr lang="es-PE" sz="1300" dirty="0" err="1">
                <a:latin typeface="Amasis MT Pro" panose="02040504050005020304" pitchFamily="18" charset="0"/>
              </a:rPr>
              <a:t>Calculator</a:t>
            </a:r>
            <a:r>
              <a:rPr lang="es-PE" sz="1300" dirty="0">
                <a:latin typeface="Amasis MT Pro" panose="02040504050005020304" pitchFamily="18" charset="0"/>
              </a:rPr>
              <a:t>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C0A8FE-497D-44B7-F18A-04DC14615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8"/>
          <a:stretch/>
        </p:blipFill>
        <p:spPr bwMode="auto">
          <a:xfrm>
            <a:off x="5334834" y="2224606"/>
            <a:ext cx="4396996" cy="24631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C57BE9D-022B-00E0-4BE2-1B9C9E18202C}"/>
              </a:ext>
            </a:extLst>
          </p:cNvPr>
          <p:cNvSpPr txBox="1"/>
          <p:nvPr/>
        </p:nvSpPr>
        <p:spPr>
          <a:xfrm>
            <a:off x="5334834" y="4824655"/>
            <a:ext cx="43969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Determinamos los servicios según la región.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E91FCCD-5AE4-4C44-436B-962DDDA26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34" y="5211677"/>
            <a:ext cx="4396996" cy="197367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E749996-A758-26C3-5FA9-E80F688B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03" y="2767554"/>
            <a:ext cx="4625413" cy="2738532"/>
          </a:xfrm>
          <a:prstGeom prst="rect">
            <a:avLst/>
          </a:prstGeom>
        </p:spPr>
      </p:pic>
      <p:pic>
        <p:nvPicPr>
          <p:cNvPr id="17" name="Gráfico 16" descr="Play con relleno sólido">
            <a:extLst>
              <a:ext uri="{FF2B5EF4-FFF2-40B4-BE49-F238E27FC236}">
                <a16:creationId xmlns:a16="http://schemas.microsoft.com/office/drawing/2014/main" id="{1C4BEBC6-CE5B-8ED6-7F4A-0A8EAFAEF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47384" y="4672526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48DAD6A-3B15-9885-6EDA-C64A89489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2828" r="1567" b="4523"/>
          <a:stretch/>
        </p:blipFill>
        <p:spPr bwMode="auto">
          <a:xfrm>
            <a:off x="5877183" y="1416376"/>
            <a:ext cx="3735167" cy="229327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6A4A146-9BE2-89E6-29EB-7AB4BE50F614}"/>
              </a:ext>
            </a:extLst>
          </p:cNvPr>
          <p:cNvSpPr/>
          <p:nvPr/>
        </p:nvSpPr>
        <p:spPr>
          <a:xfrm>
            <a:off x="1094426" y="1419631"/>
            <a:ext cx="4319779" cy="13479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Costos AWS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1360EE75-27FF-87D3-7A0B-FBA273FBB89D}"/>
              </a:ext>
            </a:extLst>
          </p:cNvPr>
          <p:cNvSpPr txBox="1"/>
          <p:nvPr/>
        </p:nvSpPr>
        <p:spPr>
          <a:xfrm>
            <a:off x="1094425" y="1518841"/>
            <a:ext cx="431977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Compute ( CPU, Memoria RAM 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B4574B-63B5-C263-76E0-41EC3E631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r="1225"/>
          <a:stretch/>
        </p:blipFill>
        <p:spPr bwMode="auto">
          <a:xfrm>
            <a:off x="1094424" y="2636763"/>
            <a:ext cx="4319779" cy="43028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79BE501-0BE1-89B0-0D7B-E563F0A94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18883" r="12025" b="5605"/>
          <a:stretch/>
        </p:blipFill>
        <p:spPr bwMode="auto">
          <a:xfrm>
            <a:off x="5877182" y="3754916"/>
            <a:ext cx="3735167" cy="143551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2890551-DA82-E982-ADC8-21431D5B7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2298" r="16452"/>
          <a:stretch/>
        </p:blipFill>
        <p:spPr bwMode="auto">
          <a:xfrm>
            <a:off x="5877183" y="5231835"/>
            <a:ext cx="3735166" cy="14941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Play con relleno sólido">
            <a:extLst>
              <a:ext uri="{FF2B5EF4-FFF2-40B4-BE49-F238E27FC236}">
                <a16:creationId xmlns:a16="http://schemas.microsoft.com/office/drawing/2014/main" id="{EFB359E0-7EAC-12AE-AEC4-8E93E52F7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437015" y="4921608"/>
            <a:ext cx="190500" cy="190500"/>
          </a:xfrm>
          <a:prstGeom prst="rect">
            <a:avLst/>
          </a:prstGeom>
        </p:spPr>
      </p:pic>
      <p:pic>
        <p:nvPicPr>
          <p:cNvPr id="12" name="Gráfico 11" descr="Play con relleno sólido">
            <a:extLst>
              <a:ext uri="{FF2B5EF4-FFF2-40B4-BE49-F238E27FC236}">
                <a16:creationId xmlns:a16="http://schemas.microsoft.com/office/drawing/2014/main" id="{A3F31AC6-4053-EA86-126C-CD4AAE68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10416" y="6415740"/>
            <a:ext cx="190500" cy="1905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8C0A67B-CF42-27A5-AA45-42F67858B07F}"/>
              </a:ext>
            </a:extLst>
          </p:cNvPr>
          <p:cNvSpPr txBox="1"/>
          <p:nvPr/>
        </p:nvSpPr>
        <p:spPr>
          <a:xfrm>
            <a:off x="1094424" y="1847371"/>
            <a:ext cx="43197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Seleccionamos instancias compartidas con sistema operativo Linux y configuramos "</a:t>
            </a:r>
            <a:r>
              <a:rPr lang="es-PE" sz="1300" dirty="0" err="1">
                <a:latin typeface="Amasis MT Pro Light" panose="02040304050005020304" pitchFamily="18" charset="0"/>
              </a:rPr>
              <a:t>daily</a:t>
            </a:r>
            <a:r>
              <a:rPr lang="es-PE" sz="1300" dirty="0">
                <a:latin typeface="Amasis MT Pro Light" panose="02040304050005020304" pitchFamily="18" charset="0"/>
              </a:rPr>
              <a:t> </a:t>
            </a:r>
            <a:r>
              <a:rPr lang="es-PE" sz="1300" dirty="0" err="1">
                <a:latin typeface="Amasis MT Pro Light" panose="02040304050005020304" pitchFamily="18" charset="0"/>
              </a:rPr>
              <a:t>spike</a:t>
            </a:r>
            <a:r>
              <a:rPr lang="es-PE" sz="1300" dirty="0">
                <a:latin typeface="Amasis MT Pro Light" panose="02040304050005020304" pitchFamily="18" charset="0"/>
              </a:rPr>
              <a:t> </a:t>
            </a:r>
            <a:r>
              <a:rPr lang="es-PE" sz="1300" dirty="0" err="1">
                <a:latin typeface="Amasis MT Pro Light" panose="02040304050005020304" pitchFamily="18" charset="0"/>
              </a:rPr>
              <a:t>traffic</a:t>
            </a:r>
            <a:r>
              <a:rPr lang="es-PE" sz="1300" dirty="0">
                <a:latin typeface="Amasis MT Pro Light" panose="02040304050005020304" pitchFamily="18" charset="0"/>
              </a:rPr>
              <a:t>" para permitir cambios de mantenimiento los fines de semana. 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98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D9A4E266-8D03-7498-D604-268C27A43E0A}"/>
              </a:ext>
            </a:extLst>
          </p:cNvPr>
          <p:cNvSpPr/>
          <p:nvPr/>
        </p:nvSpPr>
        <p:spPr>
          <a:xfrm>
            <a:off x="5749328" y="1393901"/>
            <a:ext cx="4051861" cy="12027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5F26F99-D0C2-A3DD-1B5D-DE33460663AF}"/>
              </a:ext>
            </a:extLst>
          </p:cNvPr>
          <p:cNvSpPr/>
          <p:nvPr/>
        </p:nvSpPr>
        <p:spPr>
          <a:xfrm>
            <a:off x="1094427" y="1419631"/>
            <a:ext cx="4210050" cy="10447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Costos AWS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1360EE75-27FF-87D3-7A0B-FBA273FBB89D}"/>
              </a:ext>
            </a:extLst>
          </p:cNvPr>
          <p:cNvSpPr txBox="1"/>
          <p:nvPr/>
        </p:nvSpPr>
        <p:spPr>
          <a:xfrm>
            <a:off x="1094427" y="1495856"/>
            <a:ext cx="42100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Storage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E30CED-9D4E-8216-3164-63E55C817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427" y="2464421"/>
            <a:ext cx="4210050" cy="40100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0590B9C-7470-751D-BE34-925C04439B83}"/>
              </a:ext>
            </a:extLst>
          </p:cNvPr>
          <p:cNvSpPr txBox="1"/>
          <p:nvPr/>
        </p:nvSpPr>
        <p:spPr>
          <a:xfrm>
            <a:off x="5749329" y="1495856"/>
            <a:ext cx="40518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 err="1">
                <a:latin typeface="Aptos ExtraBold" panose="020B0004020202020204" pitchFamily="34" charset="0"/>
              </a:rPr>
              <a:t>DataOut</a:t>
            </a:r>
            <a:endParaRPr lang="es-PE" sz="1300" dirty="0">
              <a:latin typeface="Aptos ExtraBold" panose="020B0004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5D07149-683B-29ED-0259-680B6B07B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r="7264" b="3514"/>
          <a:stretch/>
        </p:blipFill>
        <p:spPr bwMode="auto">
          <a:xfrm>
            <a:off x="5749328" y="2596684"/>
            <a:ext cx="4051861" cy="46433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Play con relleno sólido">
            <a:extLst>
              <a:ext uri="{FF2B5EF4-FFF2-40B4-BE49-F238E27FC236}">
                <a16:creationId xmlns:a16="http://schemas.microsoft.com/office/drawing/2014/main" id="{F230C48F-5A8D-B028-7345-EA00AC006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074983" y="7107967"/>
            <a:ext cx="190500" cy="190500"/>
          </a:xfrm>
          <a:prstGeom prst="rect">
            <a:avLst/>
          </a:prstGeom>
        </p:spPr>
      </p:pic>
      <p:pic>
        <p:nvPicPr>
          <p:cNvPr id="7" name="Gráfico 6" descr="Play con relleno sólido">
            <a:extLst>
              <a:ext uri="{FF2B5EF4-FFF2-40B4-BE49-F238E27FC236}">
                <a16:creationId xmlns:a16="http://schemas.microsoft.com/office/drawing/2014/main" id="{F9A328C2-714F-6EB3-CFA7-23FCF536D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104202" y="6181294"/>
            <a:ext cx="190500" cy="1905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82A2F6E-D186-EFD7-D9A2-B16B30713D74}"/>
              </a:ext>
            </a:extLst>
          </p:cNvPr>
          <p:cNvSpPr txBox="1"/>
          <p:nvPr/>
        </p:nvSpPr>
        <p:spPr>
          <a:xfrm>
            <a:off x="1094424" y="1847371"/>
            <a:ext cx="43197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Consideremos el almacenamiento en Amazon EBS para bases de datos y archivos estáticos.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1775824-D233-FE12-01ED-977815357FD7}"/>
              </a:ext>
            </a:extLst>
          </p:cNvPr>
          <p:cNvSpPr txBox="1"/>
          <p:nvPr/>
        </p:nvSpPr>
        <p:spPr>
          <a:xfrm>
            <a:off x="5749327" y="1776214"/>
            <a:ext cx="405186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Definimos el tráfico entre nuestro LB y EC2, considerando un tráfico mensual de 1 TB para 100,000 peticiones.</a:t>
            </a:r>
          </a:p>
        </p:txBody>
      </p:sp>
    </p:spTree>
    <p:extLst>
      <p:ext uri="{BB962C8B-B14F-4D97-AF65-F5344CB8AC3E}">
        <p14:creationId xmlns:p14="http://schemas.microsoft.com/office/powerpoint/2010/main" val="1888900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D1EC18BD-E116-510F-C232-BBC36222E7E6}"/>
              </a:ext>
            </a:extLst>
          </p:cNvPr>
          <p:cNvSpPr/>
          <p:nvPr/>
        </p:nvSpPr>
        <p:spPr>
          <a:xfrm>
            <a:off x="5029199" y="1393902"/>
            <a:ext cx="4716965" cy="11931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Costos AWS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1360EE75-27FF-87D3-7A0B-FBA273FBB89D}"/>
              </a:ext>
            </a:extLst>
          </p:cNvPr>
          <p:cNvSpPr txBox="1"/>
          <p:nvPr/>
        </p:nvSpPr>
        <p:spPr>
          <a:xfrm>
            <a:off x="560044" y="1495856"/>
            <a:ext cx="4620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Load Balancer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876F011-9744-E9ED-B876-71DAB408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r="1917"/>
          <a:stretch/>
        </p:blipFill>
        <p:spPr bwMode="auto">
          <a:xfrm>
            <a:off x="560044" y="1890197"/>
            <a:ext cx="4318201" cy="53087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85637B-2773-EAAA-3FB4-842103AF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2455750"/>
            <a:ext cx="4716966" cy="245849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0C41EC9-23E6-BFB4-F08C-8BC31745247F}"/>
              </a:ext>
            </a:extLst>
          </p:cNvPr>
          <p:cNvSpPr txBox="1"/>
          <p:nvPr/>
        </p:nvSpPr>
        <p:spPr>
          <a:xfrm>
            <a:off x="5029198" y="1578578"/>
            <a:ext cx="485636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La aplicación procesa 5 GB por hora, ya que solo va a realizar peticiones de 3 API. No se considera el número de nuevas conexiones. La duración de la conexión consideramos 60 segundos.</a:t>
            </a:r>
          </a:p>
        </p:txBody>
      </p:sp>
      <p:pic>
        <p:nvPicPr>
          <p:cNvPr id="13" name="Gráfico 12" descr="Play con relleno sólido">
            <a:extLst>
              <a:ext uri="{FF2B5EF4-FFF2-40B4-BE49-F238E27FC236}">
                <a16:creationId xmlns:a16="http://schemas.microsoft.com/office/drawing/2014/main" id="{CD880613-D401-79F7-91EB-CD570E9D8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866720" y="3301904"/>
            <a:ext cx="190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1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Costos AWS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9199F04-241C-A45E-5C6F-B40790E7ECFD}"/>
              </a:ext>
            </a:extLst>
          </p:cNvPr>
          <p:cNvSpPr/>
          <p:nvPr/>
        </p:nvSpPr>
        <p:spPr>
          <a:xfrm>
            <a:off x="560044" y="2260471"/>
            <a:ext cx="9325517" cy="3468998"/>
          </a:xfrm>
          <a:prstGeom prst="rect">
            <a:avLst/>
          </a:prstGeom>
          <a:solidFill>
            <a:srgbClr val="BBDFF3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EA6E12-FE08-4CE8-B93F-EE92C9B362AA}"/>
              </a:ext>
            </a:extLst>
          </p:cNvPr>
          <p:cNvSpPr txBox="1"/>
          <p:nvPr/>
        </p:nvSpPr>
        <p:spPr>
          <a:xfrm>
            <a:off x="577880" y="2407360"/>
            <a:ext cx="43398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Servidor de aplicaciones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84757E-088E-67DC-200B-79A0EE3DDBB4}"/>
              </a:ext>
            </a:extLst>
          </p:cNvPr>
          <p:cNvSpPr txBox="1"/>
          <p:nvPr/>
        </p:nvSpPr>
        <p:spPr>
          <a:xfrm>
            <a:off x="5140713" y="2407016"/>
            <a:ext cx="4605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Servidor de Base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561EB3-F429-FE83-D111-705AE0AA694F}"/>
              </a:ext>
            </a:extLst>
          </p:cNvPr>
          <p:cNvSpPr txBox="1"/>
          <p:nvPr/>
        </p:nvSpPr>
        <p:spPr>
          <a:xfrm>
            <a:off x="779740" y="2816028"/>
            <a:ext cx="421685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300" b="1" dirty="0">
                <a:latin typeface="Aptos Display" panose="020B0004020202020204" pitchFamily="34" charset="0"/>
              </a:rPr>
              <a:t>CPU: 2 </a:t>
            </a:r>
            <a:r>
              <a:rPr lang="es-PE" sz="1300" b="1" dirty="0" err="1">
                <a:latin typeface="Aptos Display" panose="020B0004020202020204" pitchFamily="34" charset="0"/>
              </a:rPr>
              <a:t>vCPUs</a:t>
            </a:r>
            <a:r>
              <a:rPr lang="es-PE" sz="1300" b="1" dirty="0">
                <a:latin typeface="Aptos Display" panose="020B0004020202020204" pitchFamily="34" charset="0"/>
              </a:rPr>
              <a:t> </a:t>
            </a:r>
          </a:p>
          <a:p>
            <a:pPr marL="347663" algn="just"/>
            <a:r>
              <a:rPr lang="es-PE" sz="1300" dirty="0">
                <a:latin typeface="Amasis MT Pro Light" panose="02040304050005020304" pitchFamily="18" charset="0"/>
              </a:rPr>
              <a:t>Las </a:t>
            </a:r>
            <a:r>
              <a:rPr lang="es-PE" sz="1300" dirty="0" err="1">
                <a:latin typeface="Amasis MT Pro Light" panose="02040304050005020304" pitchFamily="18" charset="0"/>
              </a:rPr>
              <a:t>apis</a:t>
            </a:r>
            <a:r>
              <a:rPr lang="es-PE" sz="1300" dirty="0">
                <a:latin typeface="Amasis MT Pro Light" panose="02040304050005020304" pitchFamily="18" charset="0"/>
              </a:rPr>
              <a:t> podrían ser intensivas en cómputo, especialmente si se realizan procesamiento en tiempo real.</a:t>
            </a: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endParaRPr lang="es-PE" sz="400" b="1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s-PE" sz="1300" b="1" dirty="0">
                <a:latin typeface="Aptos Display" panose="020B0004020202020204" pitchFamily="34" charset="0"/>
              </a:rPr>
              <a:t>RAM: 4 GB </a:t>
            </a:r>
          </a:p>
          <a:p>
            <a:pPr marL="347663" algn="just"/>
            <a:r>
              <a:rPr lang="es-PE" sz="1300" dirty="0">
                <a:latin typeface="Amasis MT Pro Light" panose="02040304050005020304" pitchFamily="18" charset="0"/>
              </a:rPr>
              <a:t>Permitirá manejar múltiples conexiones y mantener en caché los datos frecuentemente solicitados.</a:t>
            </a: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endParaRPr lang="es-PE" sz="400" dirty="0">
              <a:latin typeface="Amasis MT Pro Light" panose="02040304050005020304" pitchFamily="18" charset="0"/>
            </a:endParaRPr>
          </a:p>
          <a:p>
            <a:endParaRPr lang="es-PE" sz="400" dirty="0">
              <a:latin typeface="Amasis MT Pro Light" panose="02040304050005020304" pitchFamily="18" charset="0"/>
            </a:endParaRPr>
          </a:p>
          <a:p>
            <a:endParaRPr lang="es-PE" sz="400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s-PE" sz="1300" b="1" dirty="0">
                <a:latin typeface="Aptos Display" panose="020B0004020202020204" pitchFamily="34" charset="0"/>
              </a:rPr>
              <a:t>Disco: EBS de 50 GB </a:t>
            </a:r>
          </a:p>
          <a:p>
            <a:pPr marL="347663" algn="just"/>
            <a:r>
              <a:rPr lang="es-PE" sz="1300" dirty="0">
                <a:latin typeface="Amasis MT Pro Light" panose="02040304050005020304" pitchFamily="18" charset="0"/>
              </a:rPr>
              <a:t>Necesario para almacenamiento de logs, datos temporales,     y posibles archivos generados por las aplicaciones.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9EB548-F977-205E-24F2-17BD4FD69B48}"/>
              </a:ext>
            </a:extLst>
          </p:cNvPr>
          <p:cNvSpPr txBox="1"/>
          <p:nvPr/>
        </p:nvSpPr>
        <p:spPr>
          <a:xfrm>
            <a:off x="5140713" y="2832951"/>
            <a:ext cx="460545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PE" sz="1300" b="1" dirty="0">
                <a:latin typeface="Aptos Display" panose="020B0004020202020204" pitchFamily="34" charset="0"/>
              </a:rPr>
              <a:t>CPU: 2 </a:t>
            </a:r>
            <a:r>
              <a:rPr lang="es-PE" sz="1300" b="1" dirty="0" err="1">
                <a:latin typeface="Aptos Display" panose="020B0004020202020204" pitchFamily="34" charset="0"/>
              </a:rPr>
              <a:t>vCPUs</a:t>
            </a:r>
            <a:r>
              <a:rPr lang="es-PE" sz="1300" b="1" dirty="0">
                <a:latin typeface="Aptos Display" panose="020B0004020202020204" pitchFamily="34" charset="0"/>
              </a:rPr>
              <a:t> </a:t>
            </a:r>
          </a:p>
          <a:p>
            <a:pPr marL="347663" algn="just"/>
            <a:r>
              <a:rPr lang="es-PE" sz="1300" dirty="0">
                <a:latin typeface="Amasis MT Pro Light" panose="02040304050005020304" pitchFamily="18" charset="0"/>
              </a:rPr>
              <a:t>Las bases de datos requieren capacidad de procesamiento para manejar consultas complejas y operaciones de transacción.</a:t>
            </a: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s-PE" sz="1300" b="1" dirty="0">
                <a:latin typeface="Aptos Display" panose="020B0004020202020204" pitchFamily="34" charset="0"/>
              </a:rPr>
              <a:t> RAM:16 GB </a:t>
            </a:r>
          </a:p>
          <a:p>
            <a:pPr marL="347663" algn="just"/>
            <a:r>
              <a:rPr lang="es-PE" sz="1300" dirty="0">
                <a:latin typeface="Amasis MT Pro Light" panose="02040304050005020304" pitchFamily="18" charset="0"/>
              </a:rPr>
              <a:t>Las bases de datos se benefician significativamente de más RAM para </a:t>
            </a:r>
            <a:r>
              <a:rPr lang="es-PE" sz="1300" dirty="0" err="1">
                <a:latin typeface="Amasis MT Pro Light" panose="02040304050005020304" pitchFamily="18" charset="0"/>
              </a:rPr>
              <a:t>caching</a:t>
            </a:r>
            <a:r>
              <a:rPr lang="es-PE" sz="1300" dirty="0">
                <a:latin typeface="Amasis MT Pro Light" panose="02040304050005020304" pitchFamily="18" charset="0"/>
              </a:rPr>
              <a:t> y operaciones rápidas.</a:t>
            </a:r>
          </a:p>
          <a:p>
            <a:pPr marL="347663"/>
            <a:endParaRPr lang="es-PE" sz="300" dirty="0">
              <a:latin typeface="Amasis MT Pro Light" panose="02040304050005020304" pitchFamily="18" charset="0"/>
            </a:endParaRPr>
          </a:p>
          <a:p>
            <a:pPr marL="347663"/>
            <a:endParaRPr lang="es-PE" sz="300" dirty="0">
              <a:latin typeface="Amasis MT Pro Light" panose="02040304050005020304" pitchFamily="18" charset="0"/>
            </a:endParaRPr>
          </a:p>
          <a:p>
            <a:pPr marL="347663"/>
            <a:endParaRPr lang="es-PE" sz="300" dirty="0">
              <a:latin typeface="Amasis MT Pro Light" panose="02040304050005020304" pitchFamily="18" charset="0"/>
            </a:endParaRPr>
          </a:p>
          <a:p>
            <a:pPr marL="288925"/>
            <a:endParaRPr lang="es-PE" sz="300" i="1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s-PE" sz="1300" b="1" dirty="0">
                <a:latin typeface="Aptos Display" panose="020B0004020202020204" pitchFamily="34" charset="0"/>
              </a:rPr>
              <a:t>Disco: EBS de 100 GB </a:t>
            </a:r>
          </a:p>
          <a:p>
            <a:pPr marL="347663" algn="just"/>
            <a:r>
              <a:rPr lang="es-PE" sz="1300" dirty="0">
                <a:latin typeface="Amasis MT Pro Light" panose="02040304050005020304" pitchFamily="18" charset="0"/>
              </a:rPr>
              <a:t>Almacenar 100,000 registros de clientes, más índices, logs y </a:t>
            </a:r>
            <a:r>
              <a:rPr lang="es-PE" sz="1300" dirty="0" err="1">
                <a:latin typeface="Amasis MT Pro Light" panose="02040304050005020304" pitchFamily="18" charset="0"/>
              </a:rPr>
              <a:t>backups</a:t>
            </a:r>
            <a:r>
              <a:rPr lang="es-PE" sz="1300" dirty="0">
                <a:latin typeface="Amasis MT Pro Light" panose="02040304050005020304" pitchFamily="18" charset="0"/>
              </a:rPr>
              <a:t> requiere un almacenamiento rápido y de gran capacidad.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5F3E82-56F9-F03C-BDE6-858C3EFFA24D}"/>
              </a:ext>
            </a:extLst>
          </p:cNvPr>
          <p:cNvSpPr txBox="1"/>
          <p:nvPr/>
        </p:nvSpPr>
        <p:spPr>
          <a:xfrm>
            <a:off x="560044" y="1456162"/>
            <a:ext cx="91861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En cuanto a la configuración de las máquinas virtuales, se necesitarían al menos 4 instancias EC2 tipo t3.medium con las siguientes especificaciones:</a:t>
            </a:r>
          </a:p>
        </p:txBody>
      </p:sp>
    </p:spTree>
    <p:extLst>
      <p:ext uri="{BB962C8B-B14F-4D97-AF65-F5344CB8AC3E}">
        <p14:creationId xmlns:p14="http://schemas.microsoft.com/office/powerpoint/2010/main" val="391054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921EEA-468C-28E6-FBDC-DB7D7C955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" r="4359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Cloud Computing</a:t>
            </a:r>
            <a:endParaRPr lang="es-PE" sz="14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</p:txBody>
      </p:sp>
      <p:sp>
        <p:nvSpPr>
          <p:cNvPr id="7" name="Rectángulo: una sola esquina redondeada 6">
            <a:extLst>
              <a:ext uri="{FF2B5EF4-FFF2-40B4-BE49-F238E27FC236}">
                <a16:creationId xmlns:a16="http://schemas.microsoft.com/office/drawing/2014/main" id="{57A4C796-59A6-1DF6-E529-8976FBE7A322}"/>
              </a:ext>
            </a:extLst>
          </p:cNvPr>
          <p:cNvSpPr/>
          <p:nvPr/>
        </p:nvSpPr>
        <p:spPr>
          <a:xfrm>
            <a:off x="37397" y="1428750"/>
            <a:ext cx="2715328" cy="1809750"/>
          </a:xfrm>
          <a:prstGeom prst="round1Rect">
            <a:avLst/>
          </a:prstGeom>
          <a:solidFill>
            <a:srgbClr val="0102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BD6358-C10B-9702-124D-2D29A8C17CD8}"/>
              </a:ext>
            </a:extLst>
          </p:cNvPr>
          <p:cNvSpPr txBox="1"/>
          <p:nvPr/>
        </p:nvSpPr>
        <p:spPr>
          <a:xfrm>
            <a:off x="172839" y="1594962"/>
            <a:ext cx="345618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1"/>
                </a:solidFill>
                <a:latin typeface="Amasis MT Pro Light" panose="02040304050005020304" pitchFamily="18" charset="0"/>
              </a:rPr>
              <a:t>Implementación de Propuesta</a:t>
            </a:r>
          </a:p>
        </p:txBody>
      </p:sp>
    </p:spTree>
    <p:extLst>
      <p:ext uri="{BB962C8B-B14F-4D97-AF65-F5344CB8AC3E}">
        <p14:creationId xmlns:p14="http://schemas.microsoft.com/office/powerpoint/2010/main" val="47143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Propuesta de listado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1A44680-53B8-C3A2-F6CC-81602BAB5968}"/>
              </a:ext>
            </a:extLst>
          </p:cNvPr>
          <p:cNvSpPr txBox="1"/>
          <p:nvPr/>
        </p:nvSpPr>
        <p:spPr>
          <a:xfrm>
            <a:off x="560045" y="1456161"/>
            <a:ext cx="93255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Las API que sean seleccionado como parte de la solución para la empresa G&amp;M se detallan a continuación: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7BC99FA4-1BF7-AA50-A8FA-C07C77AC7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59670"/>
              </p:ext>
            </p:extLst>
          </p:nvPr>
        </p:nvGraphicFramePr>
        <p:xfrm>
          <a:off x="560044" y="1933372"/>
          <a:ext cx="6911153" cy="421342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83131">
                  <a:extLst>
                    <a:ext uri="{9D8B030D-6E8A-4147-A177-3AD203B41FA5}">
                      <a16:colId xmlns:a16="http://schemas.microsoft.com/office/drawing/2014/main" val="737569099"/>
                    </a:ext>
                  </a:extLst>
                </a:gridCol>
                <a:gridCol w="4928022">
                  <a:extLst>
                    <a:ext uri="{9D8B030D-6E8A-4147-A177-3AD203B41FA5}">
                      <a16:colId xmlns:a16="http://schemas.microsoft.com/office/drawing/2014/main" val="1129079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latin typeface="Aptos Display" panose="020B0004020202020204" pitchFamily="34" charset="0"/>
                        </a:rPr>
                        <a:t>api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latin typeface="Aptos Display" panose="020B0004020202020204" pitchFamily="34" charset="0"/>
                        </a:rPr>
                        <a:t>Descripción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40133"/>
                  </a:ext>
                </a:extLst>
              </a:tr>
              <a:tr h="21165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person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relacionados con la información de personas.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95864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insurancecompany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para la administración de compañías de seguros.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11666"/>
                  </a:ext>
                </a:extLst>
              </a:tr>
              <a:tr h="244041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identity</a:t>
                      </a:r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verification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de verificación de identidad.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424731"/>
                  </a:ext>
                </a:extLst>
              </a:tr>
              <a:tr h="217371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quotation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para la obtención de cotizaciones de seguros.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873156"/>
                  </a:ext>
                </a:extLst>
              </a:tr>
              <a:tr h="21927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api-car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para la gestión de pólizas de seguro de automóviles.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59755"/>
                  </a:ext>
                </a:extLst>
              </a:tr>
              <a:tr h="17355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api-pyme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para la gestión de pólizas de seguro para 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PYMEs</a:t>
                      </a:r>
                      <a:r>
                        <a:rPr lang="es-PE" sz="1200" dirty="0">
                          <a:latin typeface="Aptos Display" panose="020B0004020202020204" pitchFamily="34" charset="0"/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58328"/>
                  </a:ext>
                </a:extLst>
              </a:tr>
              <a:tr h="232611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api-home-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insurance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para la administración de pólizas de seguro para viviendas.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86808"/>
                  </a:ext>
                </a:extLst>
              </a:tr>
              <a:tr h="205941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travel</a:t>
                      </a:r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insurance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para la gestión de pólizas de seguro de viaje.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953402"/>
                  </a:ext>
                </a:extLst>
              </a:tr>
              <a:tr h="26499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life</a:t>
                      </a:r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insurance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para la administración de pólizas de seguro de vida.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965449"/>
                  </a:ext>
                </a:extLst>
              </a:tr>
              <a:tr h="20022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product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relacionados con la información de productos.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380924"/>
                  </a:ext>
                </a:extLst>
              </a:tr>
              <a:tr h="23070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payments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para la gestión de pagos y transacciones.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74875"/>
                  </a:ext>
                </a:extLst>
              </a:tr>
              <a:tr h="263091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risk</a:t>
                      </a:r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evaluation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para realizar evaluaciones de riesgo.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91130"/>
                  </a:ext>
                </a:extLst>
              </a:tr>
              <a:tr h="22689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api-virtual-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assistant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Provee servicios del asistente virtual.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705913"/>
                  </a:ext>
                </a:extLst>
              </a:tr>
              <a:tr h="276426">
                <a:tc>
                  <a:txBody>
                    <a:bodyPr/>
                    <a:lstStyle/>
                    <a:p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api-</a:t>
                      </a:r>
                      <a:r>
                        <a:rPr lang="es-PE" sz="1200" b="1" dirty="0" err="1">
                          <a:latin typeface="Aptos Display" panose="020B0004020202020204" pitchFamily="34" charset="0"/>
                        </a:rPr>
                        <a:t>claims</a:t>
                      </a: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Ofrece servicios para la gestión de reclamos de seguros.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74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78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Propuesta de listado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1A44680-53B8-C3A2-F6CC-81602BAB5968}"/>
              </a:ext>
            </a:extLst>
          </p:cNvPr>
          <p:cNvSpPr txBox="1"/>
          <p:nvPr/>
        </p:nvSpPr>
        <p:spPr>
          <a:xfrm>
            <a:off x="560045" y="1456161"/>
            <a:ext cx="93255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Cada una de las API ha sido definida teniendo en consideración: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0E6357-38A9-CF48-707C-C3B2373FBC4A}"/>
              </a:ext>
            </a:extLst>
          </p:cNvPr>
          <p:cNvSpPr txBox="1"/>
          <p:nvPr/>
        </p:nvSpPr>
        <p:spPr>
          <a:xfrm>
            <a:off x="560044" y="1822606"/>
            <a:ext cx="42405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Especificación de parámetros obligatorios y opcionales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1B764E3-3984-F5F9-846E-396CD212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0"/>
          <a:stretch/>
        </p:blipFill>
        <p:spPr bwMode="auto">
          <a:xfrm>
            <a:off x="560044" y="2189050"/>
            <a:ext cx="4211712" cy="37607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50C95C-64C9-2A2E-CD27-F8A1C16CF04F}"/>
              </a:ext>
            </a:extLst>
          </p:cNvPr>
          <p:cNvSpPr txBox="1"/>
          <p:nvPr/>
        </p:nvSpPr>
        <p:spPr>
          <a:xfrm>
            <a:off x="5222803" y="1822606"/>
            <a:ext cx="42405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Descripciones y validaciones de cada campo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E5C9C54-7F20-4697-2E48-991F56FF9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3"/>
          <a:stretch/>
        </p:blipFill>
        <p:spPr bwMode="auto">
          <a:xfrm>
            <a:off x="5222803" y="2189050"/>
            <a:ext cx="4209781" cy="28860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59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96C3992-28EC-FC00-6F54-547766F78202}"/>
              </a:ext>
            </a:extLst>
          </p:cNvPr>
          <p:cNvSpPr/>
          <p:nvPr/>
        </p:nvSpPr>
        <p:spPr>
          <a:xfrm>
            <a:off x="5667688" y="1393902"/>
            <a:ext cx="4152898" cy="231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100 - 199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Propuesta de listado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1A44680-53B8-C3A2-F6CC-81602BAB5968}"/>
              </a:ext>
            </a:extLst>
          </p:cNvPr>
          <p:cNvSpPr txBox="1"/>
          <p:nvPr/>
        </p:nvSpPr>
        <p:spPr>
          <a:xfrm>
            <a:off x="560045" y="1456161"/>
            <a:ext cx="4812058" cy="292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Cada una de las API ha sido definida teniendo en consideración: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0E6357-38A9-CF48-707C-C3B2373FBC4A}"/>
              </a:ext>
            </a:extLst>
          </p:cNvPr>
          <p:cNvSpPr txBox="1"/>
          <p:nvPr/>
        </p:nvSpPr>
        <p:spPr>
          <a:xfrm>
            <a:off x="560044" y="1822606"/>
            <a:ext cx="424055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Mensajes y códigos de error: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2DD9CD8-6C89-DC29-5608-07BCCAF39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929"/>
          <a:stretch/>
        </p:blipFill>
        <p:spPr bwMode="auto">
          <a:xfrm>
            <a:off x="560043" y="2114993"/>
            <a:ext cx="4857992" cy="48754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60F8882-BA71-123E-B26A-2B75EB16032E}"/>
              </a:ext>
            </a:extLst>
          </p:cNvPr>
          <p:cNvSpPr/>
          <p:nvPr/>
        </p:nvSpPr>
        <p:spPr>
          <a:xfrm>
            <a:off x="5814992" y="1503950"/>
            <a:ext cx="217540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100 - 199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A958957-4BB1-13FC-5F25-83AB45594685}"/>
              </a:ext>
            </a:extLst>
          </p:cNvPr>
          <p:cNvSpPr/>
          <p:nvPr/>
        </p:nvSpPr>
        <p:spPr>
          <a:xfrm>
            <a:off x="5814992" y="1921141"/>
            <a:ext cx="217540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200 - 299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25B110-823E-CD75-5EAF-CBF134AB046D}"/>
              </a:ext>
            </a:extLst>
          </p:cNvPr>
          <p:cNvSpPr/>
          <p:nvPr/>
        </p:nvSpPr>
        <p:spPr>
          <a:xfrm>
            <a:off x="5814992" y="2335516"/>
            <a:ext cx="217540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300 - 399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6D883C1-7E1B-67F7-A58B-44E1ABE70574}"/>
              </a:ext>
            </a:extLst>
          </p:cNvPr>
          <p:cNvSpPr/>
          <p:nvPr/>
        </p:nvSpPr>
        <p:spPr>
          <a:xfrm>
            <a:off x="5814992" y="2752843"/>
            <a:ext cx="2175408" cy="370934"/>
          </a:xfrm>
          <a:prstGeom prst="rect">
            <a:avLst/>
          </a:prstGeom>
          <a:solidFill>
            <a:srgbClr val="00B0F0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400 - 499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C1E2371-41EF-06A5-BC8E-86C0C3E27DA2}"/>
              </a:ext>
            </a:extLst>
          </p:cNvPr>
          <p:cNvSpPr/>
          <p:nvPr/>
        </p:nvSpPr>
        <p:spPr>
          <a:xfrm>
            <a:off x="5814992" y="3170594"/>
            <a:ext cx="2175408" cy="370934"/>
          </a:xfrm>
          <a:prstGeom prst="rect">
            <a:avLst/>
          </a:prstGeom>
          <a:solidFill>
            <a:srgbClr val="00B0F0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500 - 599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7FFB555-5614-531D-5C70-B7DDFDDA7717}"/>
              </a:ext>
            </a:extLst>
          </p:cNvPr>
          <p:cNvSpPr txBox="1"/>
          <p:nvPr/>
        </p:nvSpPr>
        <p:spPr>
          <a:xfrm>
            <a:off x="8133275" y="1546204"/>
            <a:ext cx="192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ptos Display" panose="020B0004020202020204" pitchFamily="34" charset="0"/>
              </a:rPr>
              <a:t>Informational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91F8DE5-84D4-3930-3AC9-C2AB632524BE}"/>
              </a:ext>
            </a:extLst>
          </p:cNvPr>
          <p:cNvSpPr txBox="1"/>
          <p:nvPr/>
        </p:nvSpPr>
        <p:spPr>
          <a:xfrm>
            <a:off x="8133275" y="1968108"/>
            <a:ext cx="192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ptos Display" panose="020B0004020202020204" pitchFamily="34" charset="0"/>
              </a:rPr>
              <a:t>Successful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B51A5B8-0C30-4073-7F48-1FC26ECAAA7F}"/>
              </a:ext>
            </a:extLst>
          </p:cNvPr>
          <p:cNvSpPr txBox="1"/>
          <p:nvPr/>
        </p:nvSpPr>
        <p:spPr>
          <a:xfrm>
            <a:off x="8133275" y="2382483"/>
            <a:ext cx="192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ptos Display" panose="020B0004020202020204" pitchFamily="34" charset="0"/>
              </a:rPr>
              <a:t>Redirection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8EB10B3-B531-E972-EA07-D3389FBA1C94}"/>
              </a:ext>
            </a:extLst>
          </p:cNvPr>
          <p:cNvSpPr txBox="1"/>
          <p:nvPr/>
        </p:nvSpPr>
        <p:spPr>
          <a:xfrm>
            <a:off x="8133275" y="2794132"/>
            <a:ext cx="192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ptos Display" panose="020B0004020202020204" pitchFamily="34" charset="0"/>
              </a:rPr>
              <a:t>Client error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2BA591B-96C0-2FA6-822F-84D0BEABC5C4}"/>
              </a:ext>
            </a:extLst>
          </p:cNvPr>
          <p:cNvSpPr txBox="1"/>
          <p:nvPr/>
        </p:nvSpPr>
        <p:spPr>
          <a:xfrm>
            <a:off x="8133275" y="3217561"/>
            <a:ext cx="192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ptos Display" panose="020B0004020202020204" pitchFamily="34" charset="0"/>
              </a:rPr>
              <a:t>Server error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27F882F-E344-4F54-97F1-1E55FAAEC49D}"/>
              </a:ext>
            </a:extLst>
          </p:cNvPr>
          <p:cNvSpPr txBox="1"/>
          <p:nvPr/>
        </p:nvSpPr>
        <p:spPr>
          <a:xfrm>
            <a:off x="5667689" y="3819688"/>
            <a:ext cx="415289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300" dirty="0">
                <a:latin typeface="Amasis MT Pro Light" panose="02040304050005020304" pitchFamily="18" charset="0"/>
              </a:rPr>
              <a:t> Se ha definido una estructura para los mensajes de error que considere el código de error, mensaje de error y la trazabilidad del error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9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¿Qué hace la empresa?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7170233" y="7356899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I. Empresa y Problemáticas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A27519A-3153-AD4E-D22D-1D7EC6341666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B6BB41-71F3-3E86-B01E-DC602D79FF55}"/>
              </a:ext>
            </a:extLst>
          </p:cNvPr>
          <p:cNvSpPr txBox="1"/>
          <p:nvPr/>
        </p:nvSpPr>
        <p:spPr>
          <a:xfrm>
            <a:off x="1092055" y="1420194"/>
            <a:ext cx="426763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G&amp;M es una correduría de seguros en Singapur que ofrece una variedad de productos y servicios, y ha estado en proceso de transformación para adaptarse a los cambios de la industria.</a:t>
            </a:r>
          </a:p>
          <a:p>
            <a:endParaRPr lang="es-PE" sz="500" dirty="0">
              <a:latin typeface="Amasis MT Pro Light" panose="02040304050005020304" pitchFamily="18" charset="0"/>
            </a:endParaRPr>
          </a:p>
          <a:p>
            <a:r>
              <a:rPr lang="es-PE" sz="1300" dirty="0">
                <a:latin typeface="Amasis MT Pro Light" panose="02040304050005020304" pitchFamily="18" charset="0"/>
              </a:rPr>
              <a:t>Esta empresa opera como una correduría, conectando a clientes con productos de seguros de diversos proveedores. Actuando como intermediaria, asesorando a sus clientes sobre las pólizas más adecuadas para sus necesidades y gestionando las transacciones y reclamaciones en su nombre.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A2D33B9-E729-AFB6-E73A-CDBC6087AB20}"/>
              </a:ext>
            </a:extLst>
          </p:cNvPr>
          <p:cNvSpPr txBox="1"/>
          <p:nvPr/>
        </p:nvSpPr>
        <p:spPr>
          <a:xfrm>
            <a:off x="5532807" y="1420093"/>
            <a:ext cx="4242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Además, G&amp;M ha adoptado enfoques innovadores, como analizar la cartera de riesgos de los clientes en su totalidad para ofrecer mejores precios y ha diversificado su base de clientes hacia clientes minoristas y particulares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E3FD524-830C-B28F-4264-7F5089DE10DF}"/>
              </a:ext>
            </a:extLst>
          </p:cNvPr>
          <p:cNvSpPr/>
          <p:nvPr/>
        </p:nvSpPr>
        <p:spPr>
          <a:xfrm>
            <a:off x="5521911" y="2792107"/>
            <a:ext cx="4038866" cy="1450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F15C03F-6779-4518-3CFB-678E47048570}"/>
              </a:ext>
            </a:extLst>
          </p:cNvPr>
          <p:cNvSpPr txBox="1"/>
          <p:nvPr/>
        </p:nvSpPr>
        <p:spPr>
          <a:xfrm>
            <a:off x="5532807" y="2461747"/>
            <a:ext cx="4242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Transformación Digital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959ACB35-39D8-E003-1916-F3BA3F2497BB}"/>
              </a:ext>
            </a:extLst>
          </p:cNvPr>
          <p:cNvSpPr txBox="1"/>
          <p:nvPr/>
        </p:nvSpPr>
        <p:spPr>
          <a:xfrm>
            <a:off x="5532807" y="4489884"/>
            <a:ext cx="42426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Estrategias de Ventas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F10F7CE2-E82A-A1F9-75E6-3AF53452586E}"/>
              </a:ext>
            </a:extLst>
          </p:cNvPr>
          <p:cNvSpPr/>
          <p:nvPr/>
        </p:nvSpPr>
        <p:spPr>
          <a:xfrm>
            <a:off x="5521911" y="2791527"/>
            <a:ext cx="2031631" cy="1457070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12782D5-DDA1-5581-D554-02488AFF4CFF}"/>
              </a:ext>
            </a:extLst>
          </p:cNvPr>
          <p:cNvSpPr txBox="1"/>
          <p:nvPr/>
        </p:nvSpPr>
        <p:spPr>
          <a:xfrm>
            <a:off x="5544985" y="3300831"/>
            <a:ext cx="200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Plataforma en línea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EDCE298-B700-373E-33C0-3F442C1E279D}"/>
              </a:ext>
            </a:extLst>
          </p:cNvPr>
          <p:cNvSpPr txBox="1"/>
          <p:nvPr/>
        </p:nvSpPr>
        <p:spPr>
          <a:xfrm>
            <a:off x="7559993" y="3300830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Automatización de procesos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7BE9249-906F-A34E-A4D7-2B8341FB4B71}"/>
              </a:ext>
            </a:extLst>
          </p:cNvPr>
          <p:cNvSpPr txBox="1"/>
          <p:nvPr/>
        </p:nvSpPr>
        <p:spPr>
          <a:xfrm>
            <a:off x="5551437" y="3013475"/>
            <a:ext cx="20021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1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AAC52BD-9392-7A4A-AF90-92C36AEFAB1D}"/>
              </a:ext>
            </a:extLst>
          </p:cNvPr>
          <p:cNvSpPr txBox="1"/>
          <p:nvPr/>
        </p:nvSpPr>
        <p:spPr>
          <a:xfrm>
            <a:off x="7559992" y="3013475"/>
            <a:ext cx="20021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2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9707F8BE-089E-7CB8-2693-D485B902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49" y="3675641"/>
            <a:ext cx="487175" cy="326273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24EF59AF-D128-F315-FFBD-7D3E8B882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438" y="3668778"/>
            <a:ext cx="357212" cy="339997"/>
          </a:xfrm>
          <a:prstGeom prst="rect">
            <a:avLst/>
          </a:prstGeom>
        </p:spPr>
      </p:pic>
      <p:sp>
        <p:nvSpPr>
          <p:cNvPr id="65" name="Rectángulo 64">
            <a:extLst>
              <a:ext uri="{FF2B5EF4-FFF2-40B4-BE49-F238E27FC236}">
                <a16:creationId xmlns:a16="http://schemas.microsoft.com/office/drawing/2014/main" id="{8B7EEF3E-7C11-7891-CEAD-3F6BC58517CE}"/>
              </a:ext>
            </a:extLst>
          </p:cNvPr>
          <p:cNvSpPr/>
          <p:nvPr/>
        </p:nvSpPr>
        <p:spPr>
          <a:xfrm>
            <a:off x="7559994" y="2786031"/>
            <a:ext cx="2011680" cy="1474058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9A9E6C8B-F2D1-3871-08F3-48747E164251}"/>
              </a:ext>
            </a:extLst>
          </p:cNvPr>
          <p:cNvSpPr/>
          <p:nvPr/>
        </p:nvSpPr>
        <p:spPr>
          <a:xfrm>
            <a:off x="5532809" y="4842124"/>
            <a:ext cx="4038866" cy="145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B5F7B6B3-0B83-BEB2-BB40-374FA677D613}"/>
              </a:ext>
            </a:extLst>
          </p:cNvPr>
          <p:cNvSpPr/>
          <p:nvPr/>
        </p:nvSpPr>
        <p:spPr>
          <a:xfrm>
            <a:off x="5521911" y="4833051"/>
            <a:ext cx="2031631" cy="1468465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BA58FCFB-7365-CE4F-087A-A8D12B2A19D1}"/>
              </a:ext>
            </a:extLst>
          </p:cNvPr>
          <p:cNvSpPr txBox="1"/>
          <p:nvPr/>
        </p:nvSpPr>
        <p:spPr>
          <a:xfrm>
            <a:off x="5544985" y="5342353"/>
            <a:ext cx="2008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Enfoque en el cliente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149D3643-9DAD-D3BB-4FFF-F82734EEE4A5}"/>
              </a:ext>
            </a:extLst>
          </p:cNvPr>
          <p:cNvSpPr txBox="1"/>
          <p:nvPr/>
        </p:nvSpPr>
        <p:spPr>
          <a:xfrm>
            <a:off x="7559993" y="5342352"/>
            <a:ext cx="201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Mercados diversificados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95F81E4-43E5-A4CC-36D7-B4EDA7E4C53D}"/>
              </a:ext>
            </a:extLst>
          </p:cNvPr>
          <p:cNvSpPr txBox="1"/>
          <p:nvPr/>
        </p:nvSpPr>
        <p:spPr>
          <a:xfrm>
            <a:off x="5551437" y="5054997"/>
            <a:ext cx="20021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1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A1534C2-4067-4F64-D4E0-407589F61F12}"/>
              </a:ext>
            </a:extLst>
          </p:cNvPr>
          <p:cNvSpPr txBox="1"/>
          <p:nvPr/>
        </p:nvSpPr>
        <p:spPr>
          <a:xfrm>
            <a:off x="7559992" y="5054997"/>
            <a:ext cx="20021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2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16C27C08-9562-C1A7-EC82-F0FB12C9BD82}"/>
              </a:ext>
            </a:extLst>
          </p:cNvPr>
          <p:cNvSpPr/>
          <p:nvPr/>
        </p:nvSpPr>
        <p:spPr>
          <a:xfrm>
            <a:off x="7559994" y="4827555"/>
            <a:ext cx="2011680" cy="1468465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E75F7CE0-7B1D-BC63-8542-6349E0B6F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391" y="5708137"/>
            <a:ext cx="213743" cy="400768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36CC2188-FCAA-AB56-C1EA-9779FD949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57" y="5708137"/>
            <a:ext cx="730103" cy="3313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FDE5930-9CFA-E564-279C-8D398F3420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55" b="21803"/>
          <a:stretch/>
        </p:blipFill>
        <p:spPr>
          <a:xfrm>
            <a:off x="1092055" y="3675641"/>
            <a:ext cx="4242639" cy="26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4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Catálogo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5A6C6AD1-3275-2901-C9AA-4D9180117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/>
          <a:stretch/>
        </p:blipFill>
        <p:spPr>
          <a:xfrm>
            <a:off x="560044" y="2335061"/>
            <a:ext cx="9245600" cy="39604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374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39EEA2B-E1F0-65F7-EE56-42CDDF0D84DF}"/>
              </a:ext>
            </a:extLst>
          </p:cNvPr>
          <p:cNvSpPr/>
          <p:nvPr/>
        </p:nvSpPr>
        <p:spPr>
          <a:xfrm>
            <a:off x="1094427" y="1393902"/>
            <a:ext cx="8771302" cy="1939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F22738-7D3B-E9C3-3B9C-EB618CF2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985" y="1551894"/>
            <a:ext cx="366739" cy="81811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8E92B5-C677-87D2-DE6D-02B99D13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937" y="1617996"/>
            <a:ext cx="666843" cy="67636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07C514E-ACA4-ACFA-60D7-D69BF8986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411" y="1651339"/>
            <a:ext cx="666843" cy="60968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B4E24EB-41B7-EB35-8BA0-9BEA28398657}"/>
              </a:ext>
            </a:extLst>
          </p:cNvPr>
          <p:cNvSpPr txBox="1"/>
          <p:nvPr/>
        </p:nvSpPr>
        <p:spPr>
          <a:xfrm>
            <a:off x="5067298" y="2329646"/>
            <a:ext cx="1205878" cy="3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latin typeface="Aptos Display" panose="020B0004020202020204" pitchFamily="34" charset="0"/>
              </a:rPr>
              <a:t>API Pymes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1ECEC56-B9DD-3977-20CC-B27E299AB2D5}"/>
              </a:ext>
            </a:extLst>
          </p:cNvPr>
          <p:cNvSpPr txBox="1"/>
          <p:nvPr/>
        </p:nvSpPr>
        <p:spPr>
          <a:xfrm>
            <a:off x="7935419" y="2333439"/>
            <a:ext cx="1205878" cy="3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latin typeface="Aptos Display" panose="020B0004020202020204" pitchFamily="34" charset="0"/>
              </a:rPr>
              <a:t>API Claims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312085B-2D41-87B4-21FB-F46C0B77CA69}"/>
              </a:ext>
            </a:extLst>
          </p:cNvPr>
          <p:cNvSpPr txBox="1"/>
          <p:nvPr/>
        </p:nvSpPr>
        <p:spPr>
          <a:xfrm>
            <a:off x="1642437" y="2329646"/>
            <a:ext cx="15618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b="1" dirty="0">
                <a:latin typeface="Aptos Display" panose="020B0004020202020204" pitchFamily="34" charset="0"/>
              </a:rPr>
              <a:t>API Persons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E219156-508D-C6D6-C9A4-49CE40E191DB}"/>
              </a:ext>
            </a:extLst>
          </p:cNvPr>
          <p:cNvSpPr txBox="1"/>
          <p:nvPr/>
        </p:nvSpPr>
        <p:spPr>
          <a:xfrm>
            <a:off x="1284927" y="2583840"/>
            <a:ext cx="2328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latin typeface="Amasis MT Pro Light" panose="02040304050005020304" pitchFamily="18" charset="0"/>
              </a:rPr>
              <a:t> Diseñada para administrar tanto clientes como no clientes.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FA7EEB-F9E1-88AE-DDF1-75ED50E98CAA}"/>
              </a:ext>
            </a:extLst>
          </p:cNvPr>
          <p:cNvSpPr txBox="1"/>
          <p:nvPr/>
        </p:nvSpPr>
        <p:spPr>
          <a:xfrm>
            <a:off x="4590021" y="2583840"/>
            <a:ext cx="2328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latin typeface="Amasis MT Pro Light" panose="02040304050005020304" pitchFamily="18" charset="0"/>
              </a:rPr>
              <a:t>Encargada de generar las pólizas de seguro.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398FE60-B5DD-D241-FFF0-4C716E438E2A}"/>
              </a:ext>
            </a:extLst>
          </p:cNvPr>
          <p:cNvSpPr txBox="1"/>
          <p:nvPr/>
        </p:nvSpPr>
        <p:spPr>
          <a:xfrm>
            <a:off x="7395421" y="2614611"/>
            <a:ext cx="23281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latin typeface="Amasis MT Pro Light" panose="02040304050005020304" pitchFamily="18" charset="0"/>
              </a:rPr>
              <a:t>Destinada a la gestión de siniestros.</a:t>
            </a:r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FABD3E6-E950-6410-1DD9-E07BD41BF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66317"/>
              </p:ext>
            </p:extLst>
          </p:nvPr>
        </p:nvGraphicFramePr>
        <p:xfrm>
          <a:off x="1094426" y="3587940"/>
          <a:ext cx="8771303" cy="22910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08843">
                  <a:extLst>
                    <a:ext uri="{9D8B030D-6E8A-4147-A177-3AD203B41FA5}">
                      <a16:colId xmlns:a16="http://schemas.microsoft.com/office/drawing/2014/main" val="737569099"/>
                    </a:ext>
                  </a:extLst>
                </a:gridCol>
                <a:gridCol w="3881778">
                  <a:extLst>
                    <a:ext uri="{9D8B030D-6E8A-4147-A177-3AD203B41FA5}">
                      <a16:colId xmlns:a16="http://schemas.microsoft.com/office/drawing/2014/main" val="1129079232"/>
                    </a:ext>
                  </a:extLst>
                </a:gridCol>
                <a:gridCol w="2580682">
                  <a:extLst>
                    <a:ext uri="{9D8B030D-6E8A-4147-A177-3AD203B41FA5}">
                      <a16:colId xmlns:a16="http://schemas.microsoft.com/office/drawing/2014/main" val="1177748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latin typeface="Aptos Display" panose="020B0004020202020204" pitchFamily="34" charset="0"/>
                        </a:rPr>
                        <a:t>API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>
                          <a:latin typeface="Aptos Display" panose="020B0004020202020204" pitchFamily="34" charset="0"/>
                        </a:rPr>
                        <a:t>Endpoint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Metodo</a:t>
                      </a:r>
                      <a:endParaRPr lang="es-PE" sz="1200" dirty="0">
                        <a:latin typeface="Aptos Display" panose="020B00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40133"/>
                  </a:ext>
                </a:extLst>
              </a:tr>
              <a:tr h="211656">
                <a:tc rowSpan="3">
                  <a:txBody>
                    <a:bodyPr/>
                    <a:lstStyle/>
                    <a:p>
                      <a:pPr algn="ctr"/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PERSONS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person</a:t>
                      </a:r>
                      <a:endParaRPr lang="es-PE" sz="1200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POST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95864"/>
                  </a:ext>
                </a:extLst>
              </a:tr>
              <a:tr h="242136">
                <a:tc vMerge="1">
                  <a:txBody>
                    <a:bodyPr/>
                    <a:lstStyle/>
                    <a:p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persons</a:t>
                      </a:r>
                      <a:endParaRPr lang="es-PE" sz="1200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GET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311666"/>
                  </a:ext>
                </a:extLst>
              </a:tr>
              <a:tr h="244041">
                <a:tc vMerge="1"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person</a:t>
                      </a:r>
                      <a:r>
                        <a:rPr lang="es-PE" sz="1200" dirty="0">
                          <a:latin typeface="Aptos Display" panose="020B0004020202020204" pitchFamily="34" charset="0"/>
                        </a:rPr>
                        <a:t>/{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personId</a:t>
                      </a:r>
                      <a:r>
                        <a:rPr lang="es-PE" sz="1200" dirty="0">
                          <a:latin typeface="Aptos Display" panose="020B0004020202020204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GET,PUT,DELETE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424731"/>
                  </a:ext>
                </a:extLst>
              </a:tr>
              <a:tr h="217371">
                <a:tc rowSpan="2">
                  <a:txBody>
                    <a:bodyPr/>
                    <a:lstStyle/>
                    <a:p>
                      <a:pPr algn="ctr"/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PYMES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/api/v1/pymes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GET,POST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1873156"/>
                  </a:ext>
                </a:extLst>
              </a:tr>
              <a:tr h="219276">
                <a:tc vMerge="1">
                  <a:txBody>
                    <a:bodyPr/>
                    <a:lstStyle/>
                    <a:p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/api/v1/pymes/{id}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GET,PUT,DELETE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59755"/>
                  </a:ext>
                </a:extLst>
              </a:tr>
              <a:tr h="173556">
                <a:tc rowSpan="2">
                  <a:txBody>
                    <a:bodyPr/>
                    <a:lstStyle/>
                    <a:p>
                      <a:pPr algn="ctr"/>
                      <a:r>
                        <a:rPr lang="es-PE" sz="1200" b="1" dirty="0">
                          <a:latin typeface="Aptos Display" panose="020B0004020202020204" pitchFamily="34" charset="0"/>
                        </a:rPr>
                        <a:t>CLAIMS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claims</a:t>
                      </a:r>
                      <a:endParaRPr lang="es-PE" sz="1200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GET,POST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858328"/>
                  </a:ext>
                </a:extLst>
              </a:tr>
              <a:tr h="232611">
                <a:tc vMerge="1">
                  <a:txBody>
                    <a:bodyPr/>
                    <a:lstStyle/>
                    <a:p>
                      <a:endParaRPr lang="es-PE" sz="1200" b="1" dirty="0">
                        <a:latin typeface="Aptos Display" panose="020B00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/api/v1/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claims</a:t>
                      </a:r>
                      <a:r>
                        <a:rPr lang="es-PE" sz="1200" dirty="0">
                          <a:latin typeface="Aptos Display" panose="020B0004020202020204" pitchFamily="34" charset="0"/>
                        </a:rPr>
                        <a:t>/{</a:t>
                      </a:r>
                      <a:r>
                        <a:rPr lang="es-PE" sz="1200" dirty="0" err="1">
                          <a:latin typeface="Aptos Display" panose="020B0004020202020204" pitchFamily="34" charset="0"/>
                        </a:rPr>
                        <a:t>claimId</a:t>
                      </a:r>
                      <a:r>
                        <a:rPr lang="es-PE" sz="1200" dirty="0">
                          <a:latin typeface="Aptos Display" panose="020B0004020202020204" pitchFamily="34" charset="0"/>
                        </a:rPr>
                        <a:t>}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200" dirty="0">
                          <a:latin typeface="Aptos Display" panose="020B0004020202020204" pitchFamily="34" charset="0"/>
                        </a:rPr>
                        <a:t>GET,PUT,DELETE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048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01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07058-21E5-D64A-B827-8018E3969BA8}"/>
              </a:ext>
            </a:extLst>
          </p:cNvPr>
          <p:cNvSpPr txBox="1"/>
          <p:nvPr/>
        </p:nvSpPr>
        <p:spPr>
          <a:xfrm>
            <a:off x="560044" y="1495856"/>
            <a:ext cx="19469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Pruebas de las </a:t>
            </a:r>
            <a:r>
              <a:rPr lang="es-PE" sz="1300" b="1" dirty="0" err="1">
                <a:latin typeface="Aptos Display" panose="020B0004020202020204" pitchFamily="34" charset="0"/>
              </a:rPr>
              <a:t>API’s</a:t>
            </a:r>
            <a:endParaRPr lang="es-PE" sz="1300" b="1" dirty="0">
              <a:latin typeface="Aptos Display" panose="020B0004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F5D348-CC47-06E5-4B8D-19D6A30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4" y="1890196"/>
            <a:ext cx="9183396" cy="44544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68FF111-0EE0-19C7-AE4B-6AB092610ED7}"/>
              </a:ext>
            </a:extLst>
          </p:cNvPr>
          <p:cNvSpPr/>
          <p:nvPr/>
        </p:nvSpPr>
        <p:spPr>
          <a:xfrm>
            <a:off x="6089193" y="6034646"/>
            <a:ext cx="376588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Método para agregar una nueva persona</a:t>
            </a:r>
          </a:p>
        </p:txBody>
      </p:sp>
    </p:spTree>
    <p:extLst>
      <p:ext uri="{BB962C8B-B14F-4D97-AF65-F5344CB8AC3E}">
        <p14:creationId xmlns:p14="http://schemas.microsoft.com/office/powerpoint/2010/main" val="1774259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07058-21E5-D64A-B827-8018E3969BA8}"/>
              </a:ext>
            </a:extLst>
          </p:cNvPr>
          <p:cNvSpPr txBox="1"/>
          <p:nvPr/>
        </p:nvSpPr>
        <p:spPr>
          <a:xfrm>
            <a:off x="560044" y="1495856"/>
            <a:ext cx="19469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Pruebas de las </a:t>
            </a:r>
            <a:r>
              <a:rPr lang="es-PE" sz="1300" b="1" dirty="0" err="1">
                <a:latin typeface="Aptos Display" panose="020B0004020202020204" pitchFamily="34" charset="0"/>
              </a:rPr>
              <a:t>API’s</a:t>
            </a:r>
            <a:endParaRPr lang="es-PE" sz="1300" b="1" dirty="0">
              <a:latin typeface="Aptos Display" panose="020B0004020202020204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B843EEB-75E6-0B59-0D35-F2A7D1D3F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4" y="1788244"/>
            <a:ext cx="7550284" cy="55686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5DA0240-54BE-C629-D820-DE5CA7BA7A5E}"/>
              </a:ext>
            </a:extLst>
          </p:cNvPr>
          <p:cNvSpPr/>
          <p:nvPr/>
        </p:nvSpPr>
        <p:spPr>
          <a:xfrm>
            <a:off x="4432365" y="7013439"/>
            <a:ext cx="376588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Método para listar las personas</a:t>
            </a:r>
          </a:p>
        </p:txBody>
      </p:sp>
    </p:spTree>
    <p:extLst>
      <p:ext uri="{BB962C8B-B14F-4D97-AF65-F5344CB8AC3E}">
        <p14:creationId xmlns:p14="http://schemas.microsoft.com/office/powerpoint/2010/main" val="184615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07058-21E5-D64A-B827-8018E3969BA8}"/>
              </a:ext>
            </a:extLst>
          </p:cNvPr>
          <p:cNvSpPr txBox="1"/>
          <p:nvPr/>
        </p:nvSpPr>
        <p:spPr>
          <a:xfrm>
            <a:off x="560044" y="1495856"/>
            <a:ext cx="19469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Pruebas de las </a:t>
            </a:r>
            <a:r>
              <a:rPr lang="es-PE" sz="1300" b="1" dirty="0" err="1">
                <a:latin typeface="Aptos Display" panose="020B0004020202020204" pitchFamily="34" charset="0"/>
              </a:rPr>
              <a:t>API’s</a:t>
            </a:r>
            <a:endParaRPr lang="es-PE" sz="1300" b="1" dirty="0">
              <a:latin typeface="Aptos Display" panose="020B0004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A4BF918-390A-8A36-AAB0-4C5189347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2" y="1955790"/>
            <a:ext cx="9078935" cy="33782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5DA0240-54BE-C629-D820-DE5CA7BA7A5E}"/>
              </a:ext>
            </a:extLst>
          </p:cNvPr>
          <p:cNvSpPr/>
          <p:nvPr/>
        </p:nvSpPr>
        <p:spPr>
          <a:xfrm>
            <a:off x="5959026" y="5038459"/>
            <a:ext cx="376588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>
                <a:solidFill>
                  <a:schemeClr val="bg1"/>
                </a:solidFill>
                <a:latin typeface="Amasis MT Pro" panose="02040504050005020304" pitchFamily="18" charset="0"/>
              </a:rPr>
              <a:t>Método para crear un siniestro</a:t>
            </a:r>
            <a:endParaRPr lang="es-PE" sz="11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87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5144E0EF-16BD-EAB6-208C-611D3468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2" y="1930837"/>
            <a:ext cx="8961120" cy="364696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07058-21E5-D64A-B827-8018E3969BA8}"/>
              </a:ext>
            </a:extLst>
          </p:cNvPr>
          <p:cNvSpPr txBox="1"/>
          <p:nvPr/>
        </p:nvSpPr>
        <p:spPr>
          <a:xfrm>
            <a:off x="560044" y="1495856"/>
            <a:ext cx="19469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Pruebas de las APIs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5DA0240-54BE-C629-D820-DE5CA7BA7A5E}"/>
              </a:ext>
            </a:extLst>
          </p:cNvPr>
          <p:cNvSpPr/>
          <p:nvPr/>
        </p:nvSpPr>
        <p:spPr>
          <a:xfrm>
            <a:off x="5847266" y="5268184"/>
            <a:ext cx="3765888" cy="37093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Método para modificar la póliza de seguro para Pyme.</a:t>
            </a:r>
          </a:p>
        </p:txBody>
      </p:sp>
    </p:spTree>
    <p:extLst>
      <p:ext uri="{BB962C8B-B14F-4D97-AF65-F5344CB8AC3E}">
        <p14:creationId xmlns:p14="http://schemas.microsoft.com/office/powerpoint/2010/main" val="386308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07058-21E5-D64A-B827-8018E3969BA8}"/>
              </a:ext>
            </a:extLst>
          </p:cNvPr>
          <p:cNvSpPr txBox="1"/>
          <p:nvPr/>
        </p:nvSpPr>
        <p:spPr>
          <a:xfrm>
            <a:off x="560044" y="1495856"/>
            <a:ext cx="27317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Diagrama Entidad/Relación de BD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42EEC0F-C03B-5BBA-A458-DAB3B4DA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7" y="1967501"/>
            <a:ext cx="9423485" cy="38373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9811225-2C3E-A2BC-58D3-F89811782FA6}"/>
              </a:ext>
            </a:extLst>
          </p:cNvPr>
          <p:cNvSpPr/>
          <p:nvPr/>
        </p:nvSpPr>
        <p:spPr>
          <a:xfrm>
            <a:off x="6675120" y="5274368"/>
            <a:ext cx="3065822" cy="387152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Diagrama Entidad/Relación API-Persons</a:t>
            </a:r>
          </a:p>
        </p:txBody>
      </p:sp>
    </p:spTree>
    <p:extLst>
      <p:ext uri="{BB962C8B-B14F-4D97-AF65-F5344CB8AC3E}">
        <p14:creationId xmlns:p14="http://schemas.microsoft.com/office/powerpoint/2010/main" val="693852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Implementación de APIs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5807058-21E5-D64A-B827-8018E3969BA8}"/>
              </a:ext>
            </a:extLst>
          </p:cNvPr>
          <p:cNvSpPr txBox="1"/>
          <p:nvPr/>
        </p:nvSpPr>
        <p:spPr>
          <a:xfrm>
            <a:off x="560044" y="1495856"/>
            <a:ext cx="27317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b="1" dirty="0">
                <a:latin typeface="Aptos Display" panose="020B0004020202020204" pitchFamily="34" charset="0"/>
              </a:rPr>
              <a:t>Diagrama Entidad/Relación de BD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BF6C3A4-4FC7-FB24-1498-8CFEE4604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t="4805" r="6969" b="4493"/>
          <a:stretch/>
        </p:blipFill>
        <p:spPr bwMode="auto">
          <a:xfrm>
            <a:off x="1160503" y="1929121"/>
            <a:ext cx="2609850" cy="43488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9811225-2C3E-A2BC-58D3-F89811782FA6}"/>
              </a:ext>
            </a:extLst>
          </p:cNvPr>
          <p:cNvSpPr/>
          <p:nvPr/>
        </p:nvSpPr>
        <p:spPr>
          <a:xfrm>
            <a:off x="1160503" y="6279308"/>
            <a:ext cx="2609850" cy="387152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Diagrama Entidad/Relación API-Pyme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B56B59E4-53BA-2F91-CD90-0F5685116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4977" r="9384" b="6115"/>
          <a:stretch/>
        </p:blipFill>
        <p:spPr bwMode="auto">
          <a:xfrm>
            <a:off x="6288049" y="1930507"/>
            <a:ext cx="2609850" cy="43474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B03BF96-1A55-87B7-9E13-8D6CEFF09100}"/>
              </a:ext>
            </a:extLst>
          </p:cNvPr>
          <p:cNvSpPr/>
          <p:nvPr/>
        </p:nvSpPr>
        <p:spPr>
          <a:xfrm>
            <a:off x="6288049" y="6277930"/>
            <a:ext cx="2609850" cy="387152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Diagrama Entidad/Relación API-Claims</a:t>
            </a:r>
          </a:p>
        </p:txBody>
      </p:sp>
    </p:spTree>
    <p:extLst>
      <p:ext uri="{BB962C8B-B14F-4D97-AF65-F5344CB8AC3E}">
        <p14:creationId xmlns:p14="http://schemas.microsoft.com/office/powerpoint/2010/main" val="588966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1818890" y="3170518"/>
            <a:ext cx="64206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4000" b="1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DEMO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1400" dirty="0">
                <a:latin typeface="Amasis MT Pro Light" panose="020F0502020204030204" pitchFamily="18" charset="0"/>
              </a:rPr>
              <a:t>III. Implementación de parte de Propuesta de Solución Técnica</a:t>
            </a:r>
          </a:p>
        </p:txBody>
      </p:sp>
    </p:spTree>
    <p:extLst>
      <p:ext uri="{BB962C8B-B14F-4D97-AF65-F5344CB8AC3E}">
        <p14:creationId xmlns:p14="http://schemas.microsoft.com/office/powerpoint/2010/main" val="1618658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2584B40-C737-BB32-FF09-027FFBA74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5" r="4557"/>
          <a:stretch/>
        </p:blipFill>
        <p:spPr bwMode="auto">
          <a:xfrm>
            <a:off x="0" y="-1"/>
            <a:ext cx="10058400" cy="78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DE0F607-D80E-D5C8-0C8E-8D4355A6081D}"/>
              </a:ext>
            </a:extLst>
          </p:cNvPr>
          <p:cNvSpPr txBox="1"/>
          <p:nvPr/>
        </p:nvSpPr>
        <p:spPr>
          <a:xfrm>
            <a:off x="7609959" y="5032711"/>
            <a:ext cx="19150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latin typeface="Amasis MT Pro Light" panose="02040304050005020304" pitchFamily="18" charset="0"/>
              </a:rPr>
              <a:t>Gracias.</a:t>
            </a:r>
          </a:p>
        </p:txBody>
      </p:sp>
    </p:spTree>
    <p:extLst>
      <p:ext uri="{BB962C8B-B14F-4D97-AF65-F5344CB8AC3E}">
        <p14:creationId xmlns:p14="http://schemas.microsoft.com/office/powerpoint/2010/main" val="134077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¿Qué productos o Servicios ofrece?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7170233" y="7356899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I. Empresa y Problemáticas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7783AC1-F8E2-277D-56AB-85B5A261AFDA}"/>
              </a:ext>
            </a:extLst>
          </p:cNvPr>
          <p:cNvSpPr/>
          <p:nvPr/>
        </p:nvSpPr>
        <p:spPr>
          <a:xfrm>
            <a:off x="1090847" y="2967518"/>
            <a:ext cx="8446706" cy="1975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E486B49-6EFD-DF87-E1BE-1A0B286B7F20}"/>
              </a:ext>
            </a:extLst>
          </p:cNvPr>
          <p:cNvSpPr/>
          <p:nvPr/>
        </p:nvSpPr>
        <p:spPr>
          <a:xfrm>
            <a:off x="1090847" y="2936914"/>
            <a:ext cx="2112264" cy="2006420"/>
          </a:xfrm>
          <a:prstGeom prst="rect">
            <a:avLst/>
          </a:prstGeom>
          <a:noFill/>
          <a:ln w="19050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7EC58DCC-9662-3174-EF77-A1C04D57A3B5}"/>
              </a:ext>
            </a:extLst>
          </p:cNvPr>
          <p:cNvSpPr/>
          <p:nvPr/>
        </p:nvSpPr>
        <p:spPr>
          <a:xfrm>
            <a:off x="3203111" y="2936914"/>
            <a:ext cx="2112264" cy="2006420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B405EBC-82A5-5CCC-1DA0-5D8B78AFA647}"/>
              </a:ext>
            </a:extLst>
          </p:cNvPr>
          <p:cNvSpPr/>
          <p:nvPr/>
        </p:nvSpPr>
        <p:spPr>
          <a:xfrm>
            <a:off x="5317030" y="2936914"/>
            <a:ext cx="2112264" cy="2006420"/>
          </a:xfrm>
          <a:prstGeom prst="rect">
            <a:avLst/>
          </a:prstGeom>
          <a:noFill/>
          <a:ln w="28575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4A1BCEF4-C2BB-BF34-021F-20A4294ED797}"/>
              </a:ext>
            </a:extLst>
          </p:cNvPr>
          <p:cNvSpPr/>
          <p:nvPr/>
        </p:nvSpPr>
        <p:spPr>
          <a:xfrm>
            <a:off x="7432467" y="2936914"/>
            <a:ext cx="2112264" cy="2006420"/>
          </a:xfrm>
          <a:prstGeom prst="rect">
            <a:avLst/>
          </a:prstGeom>
          <a:noFill/>
          <a:ln w="19050"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F956C2DF-D761-A3E1-5B93-F316D36B2271}"/>
              </a:ext>
            </a:extLst>
          </p:cNvPr>
          <p:cNvSpPr txBox="1"/>
          <p:nvPr/>
        </p:nvSpPr>
        <p:spPr>
          <a:xfrm>
            <a:off x="1090847" y="3084319"/>
            <a:ext cx="21122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1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C7393767-B255-58D7-50B0-8C6196E5B838}"/>
              </a:ext>
            </a:extLst>
          </p:cNvPr>
          <p:cNvSpPr txBox="1"/>
          <p:nvPr/>
        </p:nvSpPr>
        <p:spPr>
          <a:xfrm>
            <a:off x="3195933" y="3084319"/>
            <a:ext cx="21122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2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267FC7CE-7639-558C-159A-DA63F64543E0}"/>
              </a:ext>
            </a:extLst>
          </p:cNvPr>
          <p:cNvSpPr txBox="1"/>
          <p:nvPr/>
        </p:nvSpPr>
        <p:spPr>
          <a:xfrm>
            <a:off x="5314547" y="3084319"/>
            <a:ext cx="21122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3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818B34AD-3E0B-5F47-0F8C-F23AAEC2CD99}"/>
              </a:ext>
            </a:extLst>
          </p:cNvPr>
          <p:cNvSpPr txBox="1"/>
          <p:nvPr/>
        </p:nvSpPr>
        <p:spPr>
          <a:xfrm>
            <a:off x="7419633" y="3084319"/>
            <a:ext cx="21122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300" dirty="0">
                <a:solidFill>
                  <a:schemeClr val="bg2">
                    <a:lumMod val="50000"/>
                  </a:schemeClr>
                </a:solidFill>
                <a:latin typeface="Amasis MT Pro" panose="02040504050005020304" pitchFamily="18" charset="0"/>
              </a:rPr>
              <a:t>4</a:t>
            </a:r>
            <a:endParaRPr lang="es-PE" sz="500" dirty="0">
              <a:solidFill>
                <a:schemeClr val="bg2">
                  <a:lumMod val="50000"/>
                </a:schemeClr>
              </a:solidFill>
              <a:latin typeface="Amasis MT Pro" panose="02040504050005020304" pitchFamily="18" charset="0"/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F9F6F15F-5B9F-251E-C3F6-6EECC7FFF123}"/>
              </a:ext>
            </a:extLst>
          </p:cNvPr>
          <p:cNvSpPr txBox="1"/>
          <p:nvPr/>
        </p:nvSpPr>
        <p:spPr>
          <a:xfrm>
            <a:off x="1103681" y="3372088"/>
            <a:ext cx="209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Seguros de Automóviles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DD2BE2DF-4E58-2555-1DE1-028F27CCD47B}"/>
              </a:ext>
            </a:extLst>
          </p:cNvPr>
          <p:cNvSpPr txBox="1"/>
          <p:nvPr/>
        </p:nvSpPr>
        <p:spPr>
          <a:xfrm>
            <a:off x="3228779" y="3372088"/>
            <a:ext cx="209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Seguros de Estilo de Vida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B56F202C-74D8-EB19-C5BE-9AF006822C0F}"/>
              </a:ext>
            </a:extLst>
          </p:cNvPr>
          <p:cNvSpPr txBox="1"/>
          <p:nvPr/>
        </p:nvSpPr>
        <p:spPr>
          <a:xfrm>
            <a:off x="5326285" y="3372088"/>
            <a:ext cx="209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Seguros de Salud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9FBD5E68-0469-6354-3B39-791C54CF2D15}"/>
              </a:ext>
            </a:extLst>
          </p:cNvPr>
          <p:cNvSpPr txBox="1"/>
          <p:nvPr/>
        </p:nvSpPr>
        <p:spPr>
          <a:xfrm>
            <a:off x="7451383" y="3372088"/>
            <a:ext cx="2092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Seguros Corporativos</a:t>
            </a:r>
            <a:endParaRPr lang="es-PE" sz="400" dirty="0">
              <a:latin typeface="Amasis MT Pro Light" panose="02040304050005020304" pitchFamily="18" charset="0"/>
            </a:endParaRPr>
          </a:p>
        </p:txBody>
      </p:sp>
      <p:sp>
        <p:nvSpPr>
          <p:cNvPr id="96" name="Rectángulo 95">
            <a:extLst>
              <a:ext uri="{FF2B5EF4-FFF2-40B4-BE49-F238E27FC236}">
                <a16:creationId xmlns:a16="http://schemas.microsoft.com/office/drawing/2014/main" id="{2EF65FED-9C7A-1708-C278-300A12F5BEA3}"/>
              </a:ext>
            </a:extLst>
          </p:cNvPr>
          <p:cNvSpPr/>
          <p:nvPr/>
        </p:nvSpPr>
        <p:spPr>
          <a:xfrm>
            <a:off x="1104165" y="5732660"/>
            <a:ext cx="182880" cy="182880"/>
          </a:xfrm>
          <a:prstGeom prst="rect">
            <a:avLst/>
          </a:prstGeom>
          <a:solidFill>
            <a:srgbClr val="4DAAE9"/>
          </a:solidFill>
          <a:ln>
            <a:solidFill>
              <a:srgbClr val="4DA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EF136737-37F1-E78C-676A-91E4F4F67079}"/>
              </a:ext>
            </a:extLst>
          </p:cNvPr>
          <p:cNvSpPr/>
          <p:nvPr/>
        </p:nvSpPr>
        <p:spPr>
          <a:xfrm>
            <a:off x="1104166" y="5987037"/>
            <a:ext cx="182880" cy="18288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3ACA7C28-4453-86F5-707B-6DBA998B4A35}"/>
              </a:ext>
            </a:extLst>
          </p:cNvPr>
          <p:cNvSpPr txBox="1"/>
          <p:nvPr/>
        </p:nvSpPr>
        <p:spPr>
          <a:xfrm>
            <a:off x="1321209" y="5670211"/>
            <a:ext cx="214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masis MT Pro Light" panose="02040304050005020304" pitchFamily="18" charset="0"/>
              </a:rPr>
              <a:t>Clientes Minoristas.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FFE6A45C-6CDC-018B-B095-0089CD77A22B}"/>
              </a:ext>
            </a:extLst>
          </p:cNvPr>
          <p:cNvSpPr txBox="1"/>
          <p:nvPr/>
        </p:nvSpPr>
        <p:spPr>
          <a:xfrm>
            <a:off x="1321209" y="5947210"/>
            <a:ext cx="2389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>
                <a:latin typeface="Amasis MT Pro Light" panose="02040304050005020304" pitchFamily="18" charset="0"/>
              </a:rPr>
              <a:t>Pequeñas y Medianas Empresas.</a:t>
            </a: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22054AA8-1315-4E2A-D146-4A2364C4F4A9}"/>
              </a:ext>
            </a:extLst>
          </p:cNvPr>
          <p:cNvSpPr/>
          <p:nvPr/>
        </p:nvSpPr>
        <p:spPr>
          <a:xfrm>
            <a:off x="1182222" y="3047454"/>
            <a:ext cx="182880" cy="182880"/>
          </a:xfrm>
          <a:prstGeom prst="rect">
            <a:avLst/>
          </a:prstGeom>
          <a:solidFill>
            <a:srgbClr val="4DAAE9"/>
          </a:solidFill>
          <a:ln>
            <a:solidFill>
              <a:srgbClr val="4DA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F57E059-662E-AE51-4ECE-DC574F8FC3DC}"/>
              </a:ext>
            </a:extLst>
          </p:cNvPr>
          <p:cNvSpPr/>
          <p:nvPr/>
        </p:nvSpPr>
        <p:spPr>
          <a:xfrm>
            <a:off x="3294486" y="3050437"/>
            <a:ext cx="182880" cy="182880"/>
          </a:xfrm>
          <a:prstGeom prst="rect">
            <a:avLst/>
          </a:prstGeom>
          <a:solidFill>
            <a:srgbClr val="4DAAE9"/>
          </a:solidFill>
          <a:ln>
            <a:solidFill>
              <a:srgbClr val="4DA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EB7830B9-1D90-652F-4727-CA8249179719}"/>
              </a:ext>
            </a:extLst>
          </p:cNvPr>
          <p:cNvSpPr/>
          <p:nvPr/>
        </p:nvSpPr>
        <p:spPr>
          <a:xfrm>
            <a:off x="5406750" y="3047454"/>
            <a:ext cx="182880" cy="18288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F8C021FA-B9E7-68B9-44E5-02960B98E3CF}"/>
              </a:ext>
            </a:extLst>
          </p:cNvPr>
          <p:cNvSpPr/>
          <p:nvPr/>
        </p:nvSpPr>
        <p:spPr>
          <a:xfrm>
            <a:off x="7519014" y="3044150"/>
            <a:ext cx="182880" cy="18288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16C4472E-EDFC-7251-B02D-FDEA7079DD9B}"/>
              </a:ext>
            </a:extLst>
          </p:cNvPr>
          <p:cNvSpPr txBox="1"/>
          <p:nvPr/>
        </p:nvSpPr>
        <p:spPr>
          <a:xfrm>
            <a:off x="1103681" y="2153301"/>
            <a:ext cx="4620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Detalle de productos y/o servicios identificados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2BF45846-711D-DAF1-A0D3-4144B889D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06" y="3677317"/>
            <a:ext cx="448154" cy="500006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B25395A0-2624-982A-F531-23362238A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157" y="3645321"/>
            <a:ext cx="856864" cy="524350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9234D721-4129-8823-6B73-B440B6761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879" y="3661738"/>
            <a:ext cx="749771" cy="502385"/>
          </a:xfrm>
          <a:prstGeom prst="rect">
            <a:avLst/>
          </a:prstGeom>
        </p:spPr>
      </p:pic>
      <p:pic>
        <p:nvPicPr>
          <p:cNvPr id="122" name="Gráfico 121" descr="Car Wash contorno">
            <a:extLst>
              <a:ext uri="{FF2B5EF4-FFF2-40B4-BE49-F238E27FC236}">
                <a16:creationId xmlns:a16="http://schemas.microsoft.com/office/drawing/2014/main" id="{4856ED56-DD2C-ACF1-E481-6EB68B939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4541" y="3630170"/>
            <a:ext cx="522199" cy="522199"/>
          </a:xfrm>
          <a:prstGeom prst="rect">
            <a:avLst/>
          </a:prstGeom>
        </p:spPr>
      </p:pic>
      <p:sp>
        <p:nvSpPr>
          <p:cNvPr id="123" name="CuadroTexto 122">
            <a:extLst>
              <a:ext uri="{FF2B5EF4-FFF2-40B4-BE49-F238E27FC236}">
                <a16:creationId xmlns:a16="http://schemas.microsoft.com/office/drawing/2014/main" id="{8C824FA7-CA19-3CD0-06B9-2EF8A26666D9}"/>
              </a:ext>
            </a:extLst>
          </p:cNvPr>
          <p:cNvSpPr txBox="1"/>
          <p:nvPr/>
        </p:nvSpPr>
        <p:spPr>
          <a:xfrm>
            <a:off x="1103681" y="4172018"/>
            <a:ext cx="20922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>
                <a:latin typeface="Amasis MT Pro Light" panose="02040304050005020304" pitchFamily="18" charset="0"/>
              </a:rPr>
              <a:t>Cobertura para diferentes tipos de vehículos de lujo, familiares y uso personal.</a:t>
            </a:r>
            <a:endParaRPr lang="es-PE" sz="300" dirty="0">
              <a:latin typeface="Amasis MT Pro Light" panose="02040304050005020304" pitchFamily="18" charset="0"/>
            </a:endParaRP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E2C03DD7-31D4-0146-A5F4-3AEAF38DFB29}"/>
              </a:ext>
            </a:extLst>
          </p:cNvPr>
          <p:cNvSpPr txBox="1"/>
          <p:nvPr/>
        </p:nvSpPr>
        <p:spPr>
          <a:xfrm>
            <a:off x="3195933" y="4182178"/>
            <a:ext cx="2092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>
                <a:latin typeface="Amasis MT Pro Light" panose="02040304050005020304" pitchFamily="18" charset="0"/>
              </a:rPr>
              <a:t>Cobertura de seguros de viaje, hogar y propiedad personal.</a:t>
            </a:r>
            <a:endParaRPr lang="es-PE" sz="300" dirty="0">
              <a:latin typeface="Amasis MT Pro Light" panose="02040304050005020304" pitchFamily="18" charset="0"/>
            </a:endParaRPr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5F0F4B89-5BB1-7C69-7848-2FA03615C8E7}"/>
              </a:ext>
            </a:extLst>
          </p:cNvPr>
          <p:cNvSpPr txBox="1"/>
          <p:nvPr/>
        </p:nvSpPr>
        <p:spPr>
          <a:xfrm>
            <a:off x="5321031" y="4180764"/>
            <a:ext cx="2092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>
                <a:latin typeface="Amasis MT Pro Light" panose="02040304050005020304" pitchFamily="18" charset="0"/>
              </a:rPr>
              <a:t>Cubrir la atención medica de empleados, consultas, hospitalizaciones y tratamientos especializados.</a:t>
            </a:r>
            <a:endParaRPr lang="es-PE" sz="300" dirty="0">
              <a:latin typeface="Amasis MT Pro Light" panose="02040304050005020304" pitchFamily="18" charset="0"/>
            </a:endParaRP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38A0EA35-D223-DCDA-AF96-5B8D361C6C3C}"/>
              </a:ext>
            </a:extLst>
          </p:cNvPr>
          <p:cNvSpPr txBox="1"/>
          <p:nvPr/>
        </p:nvSpPr>
        <p:spPr>
          <a:xfrm>
            <a:off x="7413283" y="4190924"/>
            <a:ext cx="2092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>
                <a:latin typeface="Amasis MT Pro Light" panose="02040304050005020304" pitchFamily="18" charset="0"/>
              </a:rPr>
              <a:t>Cobertura de protección contra daños a inmuebles empresariales, paquetes de beneficios salud y adicionales.</a:t>
            </a:r>
            <a:endParaRPr lang="es-PE" sz="300" dirty="0">
              <a:latin typeface="Amasis MT Pro Light" panose="02040304050005020304" pitchFamily="18" charset="0"/>
            </a:endParaRP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1F800F1-B0C5-DBE9-5D4C-2147C256A28D}"/>
              </a:ext>
            </a:extLst>
          </p:cNvPr>
          <p:cNvSpPr txBox="1"/>
          <p:nvPr/>
        </p:nvSpPr>
        <p:spPr>
          <a:xfrm>
            <a:off x="1090847" y="1471198"/>
            <a:ext cx="87947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G&amp;M ofrece una variedad de productos de seguros para clientes minoristas, PYMES y empresas, además de servicios digitales para simplificar la experiencia del cliente y mejorar la eficiencia operativa.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7FEFDD03-CCB2-1DF4-1EB4-442862DF4002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¿Cuáles son sus </a:t>
            </a:r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procesos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 </a:t>
            </a:r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principales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?</a:t>
            </a:r>
            <a:endParaRPr lang="es-PE" sz="2800" dirty="0">
              <a:solidFill>
                <a:schemeClr val="bg2">
                  <a:lumMod val="25000"/>
                </a:schemeClr>
              </a:solidFill>
              <a:latin typeface="Amasis MT Pro Light" panose="020403040500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7170233" y="7356899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I. Empresa y Problemáticas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5E18D8E-95A8-C944-B024-E954098978CD}"/>
              </a:ext>
            </a:extLst>
          </p:cNvPr>
          <p:cNvSpPr/>
          <p:nvPr/>
        </p:nvSpPr>
        <p:spPr>
          <a:xfrm>
            <a:off x="39027" y="2379200"/>
            <a:ext cx="223161" cy="3637935"/>
          </a:xfrm>
          <a:prstGeom prst="roundRect">
            <a:avLst>
              <a:gd name="adj" fmla="val 13409"/>
            </a:avLst>
          </a:prstGeom>
          <a:solidFill>
            <a:schemeClr val="bg2">
              <a:lumMod val="90000"/>
            </a:schemeClr>
          </a:solidFill>
          <a:ln w="3175"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200" dirty="0">
                <a:solidFill>
                  <a:srgbClr val="234E8A"/>
                </a:solidFill>
                <a:latin typeface="Amasis MT Pro" panose="02040504050005020304" pitchFamily="18" charset="0"/>
              </a:rPr>
              <a:t>CLIENTE</a:t>
            </a:r>
            <a:endParaRPr lang="es-PE" sz="1200" dirty="0">
              <a:solidFill>
                <a:srgbClr val="234E8A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5B13D21-C6A5-50BF-AB60-245D439AD8FF}"/>
              </a:ext>
            </a:extLst>
          </p:cNvPr>
          <p:cNvSpPr/>
          <p:nvPr/>
        </p:nvSpPr>
        <p:spPr>
          <a:xfrm>
            <a:off x="9802292" y="2379200"/>
            <a:ext cx="223161" cy="3637935"/>
          </a:xfrm>
          <a:prstGeom prst="roundRect">
            <a:avLst>
              <a:gd name="adj" fmla="val 13409"/>
            </a:avLst>
          </a:prstGeom>
          <a:solidFill>
            <a:schemeClr val="bg2">
              <a:lumMod val="90000"/>
            </a:schemeClr>
          </a:solidFill>
          <a:ln w="3175"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200" dirty="0">
                <a:solidFill>
                  <a:srgbClr val="234E8A"/>
                </a:solidFill>
                <a:latin typeface="Amasis MT Pro" panose="02040504050005020304" pitchFamily="18" charset="0"/>
              </a:rPr>
              <a:t>CLIENTE</a:t>
            </a:r>
            <a:endParaRPr lang="es-PE" sz="1200" dirty="0">
              <a:solidFill>
                <a:srgbClr val="234E8A"/>
              </a:solidFill>
              <a:latin typeface="Amasis MT Pro" panose="02040504050005020304" pitchFamily="18" charset="0"/>
            </a:endParaRPr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149C73C7-3C53-5BFB-B4AD-AFCEBB238190}"/>
              </a:ext>
            </a:extLst>
          </p:cNvPr>
          <p:cNvSpPr/>
          <p:nvPr/>
        </p:nvSpPr>
        <p:spPr>
          <a:xfrm>
            <a:off x="313330" y="3747051"/>
            <a:ext cx="589922" cy="904507"/>
          </a:xfrm>
          <a:prstGeom prst="homePlate">
            <a:avLst>
              <a:gd name="adj" fmla="val 37356"/>
            </a:avLst>
          </a:prstGeom>
          <a:solidFill>
            <a:schemeClr val="bg2">
              <a:lumMod val="90000"/>
            </a:schemeClr>
          </a:solidFill>
          <a:ln w="3175" cap="rnd">
            <a:solidFill>
              <a:srgbClr val="E5E5E5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5406"/>
                      <a:gd name="connsiteY0" fmla="*/ 0 h 1093839"/>
                      <a:gd name="connsiteX1" fmla="*/ 535861 w 855406"/>
                      <a:gd name="connsiteY1" fmla="*/ 0 h 1093839"/>
                      <a:gd name="connsiteX2" fmla="*/ 855406 w 855406"/>
                      <a:gd name="connsiteY2" fmla="*/ 546920 h 1093839"/>
                      <a:gd name="connsiteX3" fmla="*/ 535861 w 855406"/>
                      <a:gd name="connsiteY3" fmla="*/ 1093839 h 1093839"/>
                      <a:gd name="connsiteX4" fmla="*/ 0 w 855406"/>
                      <a:gd name="connsiteY4" fmla="*/ 1093839 h 1093839"/>
                      <a:gd name="connsiteX5" fmla="*/ 0 w 855406"/>
                      <a:gd name="connsiteY5" fmla="*/ 0 h 1093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5406" h="1093839" fill="none" extrusionOk="0">
                        <a:moveTo>
                          <a:pt x="0" y="0"/>
                        </a:moveTo>
                        <a:cubicBezTo>
                          <a:pt x="203258" y="1883"/>
                          <a:pt x="388133" y="33599"/>
                          <a:pt x="535861" y="0"/>
                        </a:cubicBezTo>
                        <a:cubicBezTo>
                          <a:pt x="601900" y="215498"/>
                          <a:pt x="842332" y="446859"/>
                          <a:pt x="855406" y="546920"/>
                        </a:cubicBezTo>
                        <a:cubicBezTo>
                          <a:pt x="813815" y="727561"/>
                          <a:pt x="669654" y="877264"/>
                          <a:pt x="535861" y="1093839"/>
                        </a:cubicBezTo>
                        <a:cubicBezTo>
                          <a:pt x="418500" y="1081016"/>
                          <a:pt x="214813" y="1070105"/>
                          <a:pt x="0" y="1093839"/>
                        </a:cubicBezTo>
                        <a:cubicBezTo>
                          <a:pt x="80409" y="634772"/>
                          <a:pt x="32336" y="182559"/>
                          <a:pt x="0" y="0"/>
                        </a:cubicBezTo>
                        <a:close/>
                      </a:path>
                      <a:path w="855406" h="1093839" stroke="0" extrusionOk="0">
                        <a:moveTo>
                          <a:pt x="0" y="0"/>
                        </a:moveTo>
                        <a:cubicBezTo>
                          <a:pt x="121842" y="-41204"/>
                          <a:pt x="368203" y="-23870"/>
                          <a:pt x="535861" y="0"/>
                        </a:cubicBezTo>
                        <a:cubicBezTo>
                          <a:pt x="678300" y="144048"/>
                          <a:pt x="751677" y="257724"/>
                          <a:pt x="855406" y="546920"/>
                        </a:cubicBezTo>
                        <a:cubicBezTo>
                          <a:pt x="727841" y="799466"/>
                          <a:pt x="682252" y="851031"/>
                          <a:pt x="535861" y="1093839"/>
                        </a:cubicBezTo>
                        <a:cubicBezTo>
                          <a:pt x="270418" y="1062301"/>
                          <a:pt x="119717" y="1126330"/>
                          <a:pt x="0" y="1093839"/>
                        </a:cubicBezTo>
                        <a:cubicBezTo>
                          <a:pt x="35931" y="926648"/>
                          <a:pt x="81060" y="5462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PE" sz="1000" dirty="0">
                <a:solidFill>
                  <a:srgbClr val="234E8A"/>
                </a:solidFill>
                <a:latin typeface="Amasis MT Pro" panose="02040504050005020304" pitchFamily="18" charset="0"/>
              </a:rPr>
              <a:t>Necesidades</a:t>
            </a: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1F8DE3A1-7C8B-2B85-DC93-FECE8D4B380D}"/>
              </a:ext>
            </a:extLst>
          </p:cNvPr>
          <p:cNvSpPr/>
          <p:nvPr/>
        </p:nvSpPr>
        <p:spPr>
          <a:xfrm>
            <a:off x="963159" y="2253526"/>
            <a:ext cx="749417" cy="904507"/>
          </a:xfrm>
          <a:prstGeom prst="homePlate">
            <a:avLst>
              <a:gd name="adj" fmla="val 33908"/>
            </a:avLst>
          </a:prstGeom>
          <a:solidFill>
            <a:srgbClr val="4DAAE9"/>
          </a:solidFill>
          <a:ln w="3175" cap="rnd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5406"/>
                      <a:gd name="connsiteY0" fmla="*/ 0 h 1093839"/>
                      <a:gd name="connsiteX1" fmla="*/ 535861 w 855406"/>
                      <a:gd name="connsiteY1" fmla="*/ 0 h 1093839"/>
                      <a:gd name="connsiteX2" fmla="*/ 855406 w 855406"/>
                      <a:gd name="connsiteY2" fmla="*/ 546920 h 1093839"/>
                      <a:gd name="connsiteX3" fmla="*/ 535861 w 855406"/>
                      <a:gd name="connsiteY3" fmla="*/ 1093839 h 1093839"/>
                      <a:gd name="connsiteX4" fmla="*/ 0 w 855406"/>
                      <a:gd name="connsiteY4" fmla="*/ 1093839 h 1093839"/>
                      <a:gd name="connsiteX5" fmla="*/ 0 w 855406"/>
                      <a:gd name="connsiteY5" fmla="*/ 0 h 1093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5406" h="1093839" fill="none" extrusionOk="0">
                        <a:moveTo>
                          <a:pt x="0" y="0"/>
                        </a:moveTo>
                        <a:cubicBezTo>
                          <a:pt x="203258" y="1883"/>
                          <a:pt x="388133" y="33599"/>
                          <a:pt x="535861" y="0"/>
                        </a:cubicBezTo>
                        <a:cubicBezTo>
                          <a:pt x="601900" y="215498"/>
                          <a:pt x="842332" y="446859"/>
                          <a:pt x="855406" y="546920"/>
                        </a:cubicBezTo>
                        <a:cubicBezTo>
                          <a:pt x="813815" y="727561"/>
                          <a:pt x="669654" y="877264"/>
                          <a:pt x="535861" y="1093839"/>
                        </a:cubicBezTo>
                        <a:cubicBezTo>
                          <a:pt x="418500" y="1081016"/>
                          <a:pt x="214813" y="1070105"/>
                          <a:pt x="0" y="1093839"/>
                        </a:cubicBezTo>
                        <a:cubicBezTo>
                          <a:pt x="80409" y="634772"/>
                          <a:pt x="32336" y="182559"/>
                          <a:pt x="0" y="0"/>
                        </a:cubicBezTo>
                        <a:close/>
                      </a:path>
                      <a:path w="855406" h="1093839" stroke="0" extrusionOk="0">
                        <a:moveTo>
                          <a:pt x="0" y="0"/>
                        </a:moveTo>
                        <a:cubicBezTo>
                          <a:pt x="121842" y="-41204"/>
                          <a:pt x="368203" y="-23870"/>
                          <a:pt x="535861" y="0"/>
                        </a:cubicBezTo>
                        <a:cubicBezTo>
                          <a:pt x="678300" y="144048"/>
                          <a:pt x="751677" y="257724"/>
                          <a:pt x="855406" y="546920"/>
                        </a:cubicBezTo>
                        <a:cubicBezTo>
                          <a:pt x="727841" y="799466"/>
                          <a:pt x="682252" y="851031"/>
                          <a:pt x="535861" y="1093839"/>
                        </a:cubicBezTo>
                        <a:cubicBezTo>
                          <a:pt x="270418" y="1062301"/>
                          <a:pt x="119717" y="1126330"/>
                          <a:pt x="0" y="1093839"/>
                        </a:cubicBezTo>
                        <a:cubicBezTo>
                          <a:pt x="35931" y="926648"/>
                          <a:pt x="81060" y="5462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Procesos Estrat</a:t>
            </a:r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é</a:t>
            </a:r>
            <a:r>
              <a:rPr lang="en-US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gicos</a:t>
            </a:r>
            <a:endParaRPr lang="es-PE" sz="11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63607F39-2DDB-46D9-837B-BD5D6AE72DD0}"/>
              </a:ext>
            </a:extLst>
          </p:cNvPr>
          <p:cNvSpPr/>
          <p:nvPr/>
        </p:nvSpPr>
        <p:spPr>
          <a:xfrm>
            <a:off x="963158" y="4637511"/>
            <a:ext cx="749417" cy="904507"/>
          </a:xfrm>
          <a:prstGeom prst="homePlate">
            <a:avLst>
              <a:gd name="adj" fmla="val 33908"/>
            </a:avLst>
          </a:prstGeom>
          <a:solidFill>
            <a:srgbClr val="4DAAE9"/>
          </a:solidFill>
          <a:ln w="3175" cap="rnd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5406"/>
                      <a:gd name="connsiteY0" fmla="*/ 0 h 1093839"/>
                      <a:gd name="connsiteX1" fmla="*/ 535861 w 855406"/>
                      <a:gd name="connsiteY1" fmla="*/ 0 h 1093839"/>
                      <a:gd name="connsiteX2" fmla="*/ 855406 w 855406"/>
                      <a:gd name="connsiteY2" fmla="*/ 546920 h 1093839"/>
                      <a:gd name="connsiteX3" fmla="*/ 535861 w 855406"/>
                      <a:gd name="connsiteY3" fmla="*/ 1093839 h 1093839"/>
                      <a:gd name="connsiteX4" fmla="*/ 0 w 855406"/>
                      <a:gd name="connsiteY4" fmla="*/ 1093839 h 1093839"/>
                      <a:gd name="connsiteX5" fmla="*/ 0 w 855406"/>
                      <a:gd name="connsiteY5" fmla="*/ 0 h 1093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5406" h="1093839" fill="none" extrusionOk="0">
                        <a:moveTo>
                          <a:pt x="0" y="0"/>
                        </a:moveTo>
                        <a:cubicBezTo>
                          <a:pt x="203258" y="1883"/>
                          <a:pt x="388133" y="33599"/>
                          <a:pt x="535861" y="0"/>
                        </a:cubicBezTo>
                        <a:cubicBezTo>
                          <a:pt x="601900" y="215498"/>
                          <a:pt x="842332" y="446859"/>
                          <a:pt x="855406" y="546920"/>
                        </a:cubicBezTo>
                        <a:cubicBezTo>
                          <a:pt x="813815" y="727561"/>
                          <a:pt x="669654" y="877264"/>
                          <a:pt x="535861" y="1093839"/>
                        </a:cubicBezTo>
                        <a:cubicBezTo>
                          <a:pt x="418500" y="1081016"/>
                          <a:pt x="214813" y="1070105"/>
                          <a:pt x="0" y="1093839"/>
                        </a:cubicBezTo>
                        <a:cubicBezTo>
                          <a:pt x="80409" y="634772"/>
                          <a:pt x="32336" y="182559"/>
                          <a:pt x="0" y="0"/>
                        </a:cubicBezTo>
                        <a:close/>
                      </a:path>
                      <a:path w="855406" h="1093839" stroke="0" extrusionOk="0">
                        <a:moveTo>
                          <a:pt x="0" y="0"/>
                        </a:moveTo>
                        <a:cubicBezTo>
                          <a:pt x="121842" y="-41204"/>
                          <a:pt x="368203" y="-23870"/>
                          <a:pt x="535861" y="0"/>
                        </a:cubicBezTo>
                        <a:cubicBezTo>
                          <a:pt x="678300" y="144048"/>
                          <a:pt x="751677" y="257724"/>
                          <a:pt x="855406" y="546920"/>
                        </a:cubicBezTo>
                        <a:cubicBezTo>
                          <a:pt x="727841" y="799466"/>
                          <a:pt x="682252" y="851031"/>
                          <a:pt x="535861" y="1093839"/>
                        </a:cubicBezTo>
                        <a:cubicBezTo>
                          <a:pt x="270418" y="1062301"/>
                          <a:pt x="119717" y="1126330"/>
                          <a:pt x="0" y="1093839"/>
                        </a:cubicBezTo>
                        <a:cubicBezTo>
                          <a:pt x="35931" y="926648"/>
                          <a:pt x="81060" y="5462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Procesos </a:t>
            </a:r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Operativos</a:t>
            </a:r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3BE6C0EC-4393-366F-E7E1-5A8671E21F24}"/>
              </a:ext>
            </a:extLst>
          </p:cNvPr>
          <p:cNvSpPr/>
          <p:nvPr/>
        </p:nvSpPr>
        <p:spPr>
          <a:xfrm>
            <a:off x="963158" y="6315082"/>
            <a:ext cx="749417" cy="904507"/>
          </a:xfrm>
          <a:prstGeom prst="homePlate">
            <a:avLst>
              <a:gd name="adj" fmla="val 33908"/>
            </a:avLst>
          </a:prstGeom>
          <a:solidFill>
            <a:srgbClr val="4DAAE9"/>
          </a:solidFill>
          <a:ln w="3175" cap="rnd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5406"/>
                      <a:gd name="connsiteY0" fmla="*/ 0 h 1093839"/>
                      <a:gd name="connsiteX1" fmla="*/ 535861 w 855406"/>
                      <a:gd name="connsiteY1" fmla="*/ 0 h 1093839"/>
                      <a:gd name="connsiteX2" fmla="*/ 855406 w 855406"/>
                      <a:gd name="connsiteY2" fmla="*/ 546920 h 1093839"/>
                      <a:gd name="connsiteX3" fmla="*/ 535861 w 855406"/>
                      <a:gd name="connsiteY3" fmla="*/ 1093839 h 1093839"/>
                      <a:gd name="connsiteX4" fmla="*/ 0 w 855406"/>
                      <a:gd name="connsiteY4" fmla="*/ 1093839 h 1093839"/>
                      <a:gd name="connsiteX5" fmla="*/ 0 w 855406"/>
                      <a:gd name="connsiteY5" fmla="*/ 0 h 1093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5406" h="1093839" fill="none" extrusionOk="0">
                        <a:moveTo>
                          <a:pt x="0" y="0"/>
                        </a:moveTo>
                        <a:cubicBezTo>
                          <a:pt x="203258" y="1883"/>
                          <a:pt x="388133" y="33599"/>
                          <a:pt x="535861" y="0"/>
                        </a:cubicBezTo>
                        <a:cubicBezTo>
                          <a:pt x="601900" y="215498"/>
                          <a:pt x="842332" y="446859"/>
                          <a:pt x="855406" y="546920"/>
                        </a:cubicBezTo>
                        <a:cubicBezTo>
                          <a:pt x="813815" y="727561"/>
                          <a:pt x="669654" y="877264"/>
                          <a:pt x="535861" y="1093839"/>
                        </a:cubicBezTo>
                        <a:cubicBezTo>
                          <a:pt x="418500" y="1081016"/>
                          <a:pt x="214813" y="1070105"/>
                          <a:pt x="0" y="1093839"/>
                        </a:cubicBezTo>
                        <a:cubicBezTo>
                          <a:pt x="80409" y="634772"/>
                          <a:pt x="32336" y="182559"/>
                          <a:pt x="0" y="0"/>
                        </a:cubicBezTo>
                        <a:close/>
                      </a:path>
                      <a:path w="855406" h="1093839" stroke="0" extrusionOk="0">
                        <a:moveTo>
                          <a:pt x="0" y="0"/>
                        </a:moveTo>
                        <a:cubicBezTo>
                          <a:pt x="121842" y="-41204"/>
                          <a:pt x="368203" y="-23870"/>
                          <a:pt x="535861" y="0"/>
                        </a:cubicBezTo>
                        <a:cubicBezTo>
                          <a:pt x="678300" y="144048"/>
                          <a:pt x="751677" y="257724"/>
                          <a:pt x="855406" y="546920"/>
                        </a:cubicBezTo>
                        <a:cubicBezTo>
                          <a:pt x="727841" y="799466"/>
                          <a:pt x="682252" y="851031"/>
                          <a:pt x="535861" y="1093839"/>
                        </a:cubicBezTo>
                        <a:cubicBezTo>
                          <a:pt x="270418" y="1062301"/>
                          <a:pt x="119717" y="1126330"/>
                          <a:pt x="0" y="1093839"/>
                        </a:cubicBezTo>
                        <a:cubicBezTo>
                          <a:pt x="35931" y="926648"/>
                          <a:pt x="81060" y="5462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Procesos </a:t>
            </a:r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de Apoyo</a:t>
            </a:r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8F0EBD2B-25E2-1D56-0B54-078F8EBA656C}"/>
              </a:ext>
            </a:extLst>
          </p:cNvPr>
          <p:cNvSpPr/>
          <p:nvPr/>
        </p:nvSpPr>
        <p:spPr>
          <a:xfrm>
            <a:off x="9171203" y="3744776"/>
            <a:ext cx="589922" cy="904507"/>
          </a:xfrm>
          <a:prstGeom prst="homePlate">
            <a:avLst>
              <a:gd name="adj" fmla="val 37356"/>
            </a:avLst>
          </a:prstGeom>
          <a:solidFill>
            <a:schemeClr val="bg2">
              <a:lumMod val="90000"/>
            </a:schemeClr>
          </a:solidFill>
          <a:ln w="3175" cap="rnd">
            <a:solidFill>
              <a:srgbClr val="E5E5E5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55406"/>
                      <a:gd name="connsiteY0" fmla="*/ 0 h 1093839"/>
                      <a:gd name="connsiteX1" fmla="*/ 535861 w 855406"/>
                      <a:gd name="connsiteY1" fmla="*/ 0 h 1093839"/>
                      <a:gd name="connsiteX2" fmla="*/ 855406 w 855406"/>
                      <a:gd name="connsiteY2" fmla="*/ 546920 h 1093839"/>
                      <a:gd name="connsiteX3" fmla="*/ 535861 w 855406"/>
                      <a:gd name="connsiteY3" fmla="*/ 1093839 h 1093839"/>
                      <a:gd name="connsiteX4" fmla="*/ 0 w 855406"/>
                      <a:gd name="connsiteY4" fmla="*/ 1093839 h 1093839"/>
                      <a:gd name="connsiteX5" fmla="*/ 0 w 855406"/>
                      <a:gd name="connsiteY5" fmla="*/ 0 h 1093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5406" h="1093839" fill="none" extrusionOk="0">
                        <a:moveTo>
                          <a:pt x="0" y="0"/>
                        </a:moveTo>
                        <a:cubicBezTo>
                          <a:pt x="203258" y="1883"/>
                          <a:pt x="388133" y="33599"/>
                          <a:pt x="535861" y="0"/>
                        </a:cubicBezTo>
                        <a:cubicBezTo>
                          <a:pt x="601900" y="215498"/>
                          <a:pt x="842332" y="446859"/>
                          <a:pt x="855406" y="546920"/>
                        </a:cubicBezTo>
                        <a:cubicBezTo>
                          <a:pt x="813815" y="727561"/>
                          <a:pt x="669654" y="877264"/>
                          <a:pt x="535861" y="1093839"/>
                        </a:cubicBezTo>
                        <a:cubicBezTo>
                          <a:pt x="418500" y="1081016"/>
                          <a:pt x="214813" y="1070105"/>
                          <a:pt x="0" y="1093839"/>
                        </a:cubicBezTo>
                        <a:cubicBezTo>
                          <a:pt x="80409" y="634772"/>
                          <a:pt x="32336" y="182559"/>
                          <a:pt x="0" y="0"/>
                        </a:cubicBezTo>
                        <a:close/>
                      </a:path>
                      <a:path w="855406" h="1093839" stroke="0" extrusionOk="0">
                        <a:moveTo>
                          <a:pt x="0" y="0"/>
                        </a:moveTo>
                        <a:cubicBezTo>
                          <a:pt x="121842" y="-41204"/>
                          <a:pt x="368203" y="-23870"/>
                          <a:pt x="535861" y="0"/>
                        </a:cubicBezTo>
                        <a:cubicBezTo>
                          <a:pt x="678300" y="144048"/>
                          <a:pt x="751677" y="257724"/>
                          <a:pt x="855406" y="546920"/>
                        </a:cubicBezTo>
                        <a:cubicBezTo>
                          <a:pt x="727841" y="799466"/>
                          <a:pt x="682252" y="851031"/>
                          <a:pt x="535861" y="1093839"/>
                        </a:cubicBezTo>
                        <a:cubicBezTo>
                          <a:pt x="270418" y="1062301"/>
                          <a:pt x="119717" y="1126330"/>
                          <a:pt x="0" y="1093839"/>
                        </a:cubicBezTo>
                        <a:cubicBezTo>
                          <a:pt x="35931" y="926648"/>
                          <a:pt x="81060" y="5462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PE" sz="1000" dirty="0">
                <a:solidFill>
                  <a:srgbClr val="234E8A"/>
                </a:solidFill>
                <a:latin typeface="Amasis MT Pro" panose="02040504050005020304" pitchFamily="18" charset="0"/>
              </a:rPr>
              <a:t>Necesidades satisfechas</a:t>
            </a:r>
          </a:p>
        </p:txBody>
      </p:sp>
      <p:sp>
        <p:nvSpPr>
          <p:cNvPr id="16" name="Bocadillo: rectángulo con esquinas redondeadas 15">
            <a:extLst>
              <a:ext uri="{FF2B5EF4-FFF2-40B4-BE49-F238E27FC236}">
                <a16:creationId xmlns:a16="http://schemas.microsoft.com/office/drawing/2014/main" id="{C841B8B4-077E-B9D6-5F35-3436A3964B4B}"/>
              </a:ext>
            </a:extLst>
          </p:cNvPr>
          <p:cNvSpPr/>
          <p:nvPr/>
        </p:nvSpPr>
        <p:spPr>
          <a:xfrm>
            <a:off x="2793309" y="6490766"/>
            <a:ext cx="1313062" cy="304793"/>
          </a:xfrm>
          <a:prstGeom prst="wedgeRoundRectCallout">
            <a:avLst>
              <a:gd name="adj1" fmla="val -21570"/>
              <a:gd name="adj2" fmla="val -89534"/>
              <a:gd name="adj3" fmla="val 16667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Data Analytics</a:t>
            </a:r>
          </a:p>
        </p:txBody>
      </p:sp>
      <p:sp>
        <p:nvSpPr>
          <p:cNvPr id="17" name="Bocadillo: rectángulo con esquinas redondeadas 16">
            <a:extLst>
              <a:ext uri="{FF2B5EF4-FFF2-40B4-BE49-F238E27FC236}">
                <a16:creationId xmlns:a16="http://schemas.microsoft.com/office/drawing/2014/main" id="{41B2A866-4857-F49D-F907-A6075EC5D55A}"/>
              </a:ext>
            </a:extLst>
          </p:cNvPr>
          <p:cNvSpPr/>
          <p:nvPr/>
        </p:nvSpPr>
        <p:spPr>
          <a:xfrm>
            <a:off x="4296872" y="6490766"/>
            <a:ext cx="1313062" cy="304793"/>
          </a:xfrm>
          <a:prstGeom prst="wedgeRoundRectCallout">
            <a:avLst>
              <a:gd name="adj1" fmla="val -21570"/>
              <a:gd name="adj2" fmla="val -89534"/>
              <a:gd name="adj3" fmla="val 16667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Finanzas</a:t>
            </a:r>
          </a:p>
        </p:txBody>
      </p:sp>
      <p:sp>
        <p:nvSpPr>
          <p:cNvPr id="18" name="Bocadillo: rectángulo con esquinas redondeadas 17">
            <a:extLst>
              <a:ext uri="{FF2B5EF4-FFF2-40B4-BE49-F238E27FC236}">
                <a16:creationId xmlns:a16="http://schemas.microsoft.com/office/drawing/2014/main" id="{311DA52D-3DFD-F89C-B7BC-D518520C788D}"/>
              </a:ext>
            </a:extLst>
          </p:cNvPr>
          <p:cNvSpPr/>
          <p:nvPr/>
        </p:nvSpPr>
        <p:spPr>
          <a:xfrm>
            <a:off x="5811582" y="6490786"/>
            <a:ext cx="1313062" cy="304793"/>
          </a:xfrm>
          <a:prstGeom prst="wedgeRoundRectCallout">
            <a:avLst>
              <a:gd name="adj1" fmla="val -21570"/>
              <a:gd name="adj2" fmla="val -89534"/>
              <a:gd name="adj3" fmla="val 16667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TI</a:t>
            </a:r>
          </a:p>
        </p:txBody>
      </p:sp>
      <p:sp>
        <p:nvSpPr>
          <p:cNvPr id="19" name="Bocadillo: rectángulo con esquinas redondeadas 18">
            <a:extLst>
              <a:ext uri="{FF2B5EF4-FFF2-40B4-BE49-F238E27FC236}">
                <a16:creationId xmlns:a16="http://schemas.microsoft.com/office/drawing/2014/main" id="{AB1719AC-A719-AB59-E05E-E57CBB6215D9}"/>
              </a:ext>
            </a:extLst>
          </p:cNvPr>
          <p:cNvSpPr/>
          <p:nvPr/>
        </p:nvSpPr>
        <p:spPr>
          <a:xfrm>
            <a:off x="7315145" y="6490786"/>
            <a:ext cx="1313062" cy="304793"/>
          </a:xfrm>
          <a:prstGeom prst="wedgeRoundRectCallout">
            <a:avLst>
              <a:gd name="adj1" fmla="val -21570"/>
              <a:gd name="adj2" fmla="val -89534"/>
              <a:gd name="adj3" fmla="val 16667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>
                <a:solidFill>
                  <a:schemeClr val="tx1"/>
                </a:solidFill>
                <a:latin typeface="Amasis MT Pro" panose="02040504050005020304" pitchFamily="18" charset="0"/>
              </a:rPr>
              <a:t>Gestión de Riesgos</a:t>
            </a:r>
          </a:p>
        </p:txBody>
      </p:sp>
      <p:sp>
        <p:nvSpPr>
          <p:cNvPr id="20" name="Bocadillo: rectángulo con esquinas redondeadas 19">
            <a:extLst>
              <a:ext uri="{FF2B5EF4-FFF2-40B4-BE49-F238E27FC236}">
                <a16:creationId xmlns:a16="http://schemas.microsoft.com/office/drawing/2014/main" id="{8F7ED83C-92A1-3EC4-B85D-EDDE9258803C}"/>
              </a:ext>
            </a:extLst>
          </p:cNvPr>
          <p:cNvSpPr/>
          <p:nvPr/>
        </p:nvSpPr>
        <p:spPr>
          <a:xfrm>
            <a:off x="6786281" y="7014564"/>
            <a:ext cx="1313062" cy="304793"/>
          </a:xfrm>
          <a:prstGeom prst="wedgeRoundRectCallout">
            <a:avLst>
              <a:gd name="adj1" fmla="val -21570"/>
              <a:gd name="adj2" fmla="val -89534"/>
              <a:gd name="adj3" fmla="val 16667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Reaseguro</a:t>
            </a:r>
          </a:p>
        </p:txBody>
      </p:sp>
      <p:sp>
        <p:nvSpPr>
          <p:cNvPr id="21" name="Bocadillo: rectángulo con esquinas redondeadas 20">
            <a:extLst>
              <a:ext uri="{FF2B5EF4-FFF2-40B4-BE49-F238E27FC236}">
                <a16:creationId xmlns:a16="http://schemas.microsoft.com/office/drawing/2014/main" id="{A1708C7F-D89C-E15B-5EFA-F40AAAF9D320}"/>
              </a:ext>
            </a:extLst>
          </p:cNvPr>
          <p:cNvSpPr/>
          <p:nvPr/>
        </p:nvSpPr>
        <p:spPr>
          <a:xfrm>
            <a:off x="3236835" y="7009623"/>
            <a:ext cx="1313062" cy="304793"/>
          </a:xfrm>
          <a:prstGeom prst="wedgeRoundRectCallout">
            <a:avLst>
              <a:gd name="adj1" fmla="val -21570"/>
              <a:gd name="adj2" fmla="val -89534"/>
              <a:gd name="adj3" fmla="val 16667"/>
            </a:avLst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RRHH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A53ED81-0646-3433-1F7D-E9BDC7E01E01}"/>
              </a:ext>
            </a:extLst>
          </p:cNvPr>
          <p:cNvSpPr/>
          <p:nvPr/>
        </p:nvSpPr>
        <p:spPr>
          <a:xfrm>
            <a:off x="4183132" y="6063037"/>
            <a:ext cx="4554231" cy="782955"/>
          </a:xfrm>
          <a:prstGeom prst="roundRect">
            <a:avLst>
              <a:gd name="adj" fmla="val 5797"/>
            </a:avLst>
          </a:prstGeom>
          <a:noFill/>
          <a:ln w="952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3A9D5B8-4E6D-1EF6-6DE8-A71E1EC1CFE3}"/>
              </a:ext>
            </a:extLst>
          </p:cNvPr>
          <p:cNvSpPr txBox="1"/>
          <p:nvPr/>
        </p:nvSpPr>
        <p:spPr>
          <a:xfrm>
            <a:off x="4296872" y="6082701"/>
            <a:ext cx="2006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" panose="02040504050005020304" pitchFamily="18" charset="0"/>
                <a:ea typeface="Source Sans Pro SemiBold" panose="020B0603030403020204" pitchFamily="34" charset="0"/>
                <a:cs typeface="Nirmala UI" panose="020B0502040204020203" pitchFamily="34" charset="0"/>
              </a:rPr>
              <a:t>Infraestructura Empresarial</a:t>
            </a:r>
            <a:endParaRPr lang="es-PE" sz="1100" dirty="0">
              <a:solidFill>
                <a:schemeClr val="tx1">
                  <a:lumMod val="65000"/>
                  <a:lumOff val="35000"/>
                </a:schemeClr>
              </a:solidFill>
              <a:latin typeface="Amasis MT Pro" panose="02040504050005020304" pitchFamily="18" charset="0"/>
              <a:ea typeface="Source Sans Pro SemiBold" panose="020B0603030403020204" pitchFamily="34" charset="0"/>
              <a:cs typeface="Nirmala UI" panose="020B0502040204020203" pitchFamily="3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132817E-8FA8-43FE-83AA-39E531ECF631}"/>
              </a:ext>
            </a:extLst>
          </p:cNvPr>
          <p:cNvSpPr/>
          <p:nvPr/>
        </p:nvSpPr>
        <p:spPr>
          <a:xfrm>
            <a:off x="1800843" y="4138173"/>
            <a:ext cx="3576732" cy="1843774"/>
          </a:xfrm>
          <a:prstGeom prst="roundRect">
            <a:avLst>
              <a:gd name="adj" fmla="val 2690"/>
            </a:avLst>
          </a:prstGeom>
          <a:noFill/>
          <a:ln w="9525">
            <a:solidFill>
              <a:srgbClr val="4DAAE9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34B7A223-66AC-9F7D-4DD5-643021F260BE}"/>
              </a:ext>
            </a:extLst>
          </p:cNvPr>
          <p:cNvSpPr/>
          <p:nvPr/>
        </p:nvSpPr>
        <p:spPr>
          <a:xfrm>
            <a:off x="5508501" y="4138173"/>
            <a:ext cx="3576732" cy="1843774"/>
          </a:xfrm>
          <a:prstGeom prst="roundRect">
            <a:avLst>
              <a:gd name="adj" fmla="val 2690"/>
            </a:avLst>
          </a:prstGeom>
          <a:noFill/>
          <a:ln w="9525">
            <a:solidFill>
              <a:srgbClr val="4DAAE9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B984747-D4C5-4DC3-5097-93E820FE2B0B}"/>
              </a:ext>
            </a:extLst>
          </p:cNvPr>
          <p:cNvSpPr/>
          <p:nvPr/>
        </p:nvSpPr>
        <p:spPr>
          <a:xfrm>
            <a:off x="1887036" y="4512149"/>
            <a:ext cx="1654119" cy="411480"/>
          </a:xfrm>
          <a:prstGeom prst="rect">
            <a:avLst/>
          </a:prstGeom>
          <a:solidFill>
            <a:srgbClr val="00A6D1"/>
          </a:solidFill>
          <a:ln>
            <a:solidFill>
              <a:srgbClr val="01AA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Proceso de Cotización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5F8E73C4-42B1-C236-48AF-D3F0E7EFAA90}"/>
              </a:ext>
            </a:extLst>
          </p:cNvPr>
          <p:cNvSpPr/>
          <p:nvPr/>
        </p:nvSpPr>
        <p:spPr>
          <a:xfrm>
            <a:off x="3645966" y="4512080"/>
            <a:ext cx="1654119" cy="1386348"/>
          </a:xfrm>
          <a:prstGeom prst="rect">
            <a:avLst/>
          </a:prstGeom>
          <a:solidFill>
            <a:srgbClr val="00A6D1"/>
          </a:solidFill>
          <a:ln>
            <a:solidFill>
              <a:srgbClr val="01AA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Pagos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C9BF3E2-30B5-C48F-3366-A24C4DFF4537}"/>
              </a:ext>
            </a:extLst>
          </p:cNvPr>
          <p:cNvSpPr txBox="1"/>
          <p:nvPr/>
        </p:nvSpPr>
        <p:spPr>
          <a:xfrm>
            <a:off x="1887294" y="4194285"/>
            <a:ext cx="2689040" cy="2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" panose="02040504050005020304" pitchFamily="18" charset="0"/>
                <a:ea typeface="Source Sans Pro SemiBold" panose="020B0603030403020204" pitchFamily="34" charset="0"/>
                <a:cs typeface="Nirmala UI" panose="020B0502040204020203" pitchFamily="34" charset="0"/>
              </a:rPr>
              <a:t>Proceso Administrativo de Polizas </a:t>
            </a:r>
            <a:endParaRPr lang="es-PE" sz="1100" dirty="0">
              <a:solidFill>
                <a:schemeClr val="tx1">
                  <a:lumMod val="65000"/>
                  <a:lumOff val="35000"/>
                </a:schemeClr>
              </a:solidFill>
              <a:latin typeface="Amasis MT Pro" panose="02040504050005020304" pitchFamily="18" charset="0"/>
              <a:ea typeface="Source Sans Pro SemiBold" panose="020B0603030403020204" pitchFamily="34" charset="0"/>
              <a:cs typeface="Nirmala UI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0871DCF-FD8D-0FB2-14BA-4EAE8156BDA0}"/>
              </a:ext>
            </a:extLst>
          </p:cNvPr>
          <p:cNvSpPr txBox="1"/>
          <p:nvPr/>
        </p:nvSpPr>
        <p:spPr>
          <a:xfrm>
            <a:off x="5554697" y="4194284"/>
            <a:ext cx="3073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" panose="02040504050005020304" pitchFamily="18" charset="0"/>
                <a:ea typeface="Source Sans Pro SemiBold" panose="020B0603030403020204" pitchFamily="34" charset="0"/>
                <a:cs typeface="Nirmala UI" panose="020B0502040204020203" pitchFamily="34" charset="0"/>
              </a:rPr>
              <a:t>Proceso de Gestión de Siniestros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F95FA3D-8D7C-0C61-6EED-5D54DE0D6495}"/>
              </a:ext>
            </a:extLst>
          </p:cNvPr>
          <p:cNvSpPr/>
          <p:nvPr/>
        </p:nvSpPr>
        <p:spPr>
          <a:xfrm>
            <a:off x="5607149" y="4520821"/>
            <a:ext cx="1654119" cy="1371980"/>
          </a:xfrm>
          <a:prstGeom prst="rect">
            <a:avLst/>
          </a:prstGeom>
          <a:solidFill>
            <a:srgbClr val="00A6D1"/>
          </a:solidFill>
          <a:ln>
            <a:solidFill>
              <a:srgbClr val="01AA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Recepción de solicitud</a:t>
            </a:r>
          </a:p>
        </p:txBody>
      </p:sp>
      <p:sp>
        <p:nvSpPr>
          <p:cNvPr id="31" name="Rectángulo: una sola esquina redondeada 30">
            <a:extLst>
              <a:ext uri="{FF2B5EF4-FFF2-40B4-BE49-F238E27FC236}">
                <a16:creationId xmlns:a16="http://schemas.microsoft.com/office/drawing/2014/main" id="{E65FA6D7-2625-494A-26C8-4D4987784698}"/>
              </a:ext>
            </a:extLst>
          </p:cNvPr>
          <p:cNvSpPr/>
          <p:nvPr/>
        </p:nvSpPr>
        <p:spPr>
          <a:xfrm>
            <a:off x="7364453" y="4526910"/>
            <a:ext cx="1654119" cy="1365892"/>
          </a:xfrm>
          <a:prstGeom prst="round1Rect">
            <a:avLst>
              <a:gd name="adj" fmla="val 7644"/>
            </a:avLst>
          </a:prstGeom>
          <a:solidFill>
            <a:srgbClr val="00A6D1"/>
          </a:solidFill>
          <a:ln>
            <a:solidFill>
              <a:srgbClr val="01AA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Resolución de Siniestros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1246A2C2-4444-91DD-297A-5EFC45D426F8}"/>
              </a:ext>
            </a:extLst>
          </p:cNvPr>
          <p:cNvSpPr/>
          <p:nvPr/>
        </p:nvSpPr>
        <p:spPr>
          <a:xfrm>
            <a:off x="1810015" y="2600405"/>
            <a:ext cx="7284390" cy="535729"/>
          </a:xfrm>
          <a:prstGeom prst="roundRect">
            <a:avLst>
              <a:gd name="adj" fmla="val 2690"/>
            </a:avLst>
          </a:prstGeom>
          <a:noFill/>
          <a:ln w="1270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ED8A3853-473A-F7A1-C87A-9D5CAB6172FE}"/>
              </a:ext>
            </a:extLst>
          </p:cNvPr>
          <p:cNvSpPr/>
          <p:nvPr/>
        </p:nvSpPr>
        <p:spPr>
          <a:xfrm>
            <a:off x="2240336" y="2830987"/>
            <a:ext cx="3173063" cy="2377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Gestión de Portafolio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11D2E72-4399-D31E-067F-D7766271CF93}"/>
              </a:ext>
            </a:extLst>
          </p:cNvPr>
          <p:cNvSpPr/>
          <p:nvPr/>
        </p:nvSpPr>
        <p:spPr>
          <a:xfrm>
            <a:off x="5624108" y="2830987"/>
            <a:ext cx="3173063" cy="2377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Análisis de Riesgos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AC1A6CDC-6FE5-ECDC-C195-64B7902E07A6}"/>
              </a:ext>
            </a:extLst>
          </p:cNvPr>
          <p:cNvSpPr/>
          <p:nvPr/>
        </p:nvSpPr>
        <p:spPr>
          <a:xfrm>
            <a:off x="1805900" y="3192020"/>
            <a:ext cx="7284390" cy="841811"/>
          </a:xfrm>
          <a:prstGeom prst="roundRect">
            <a:avLst>
              <a:gd name="adj" fmla="val 2690"/>
            </a:avLst>
          </a:prstGeom>
          <a:noFill/>
          <a:ln w="1270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F5E99775-8A66-8515-7A76-DAE9CA82E1B4}"/>
              </a:ext>
            </a:extLst>
          </p:cNvPr>
          <p:cNvSpPr/>
          <p:nvPr/>
        </p:nvSpPr>
        <p:spPr>
          <a:xfrm>
            <a:off x="2236221" y="3422602"/>
            <a:ext cx="3173063" cy="2377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Estrategia de Mercado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2DC4038D-0DAB-8B41-725E-F1B557D30053}"/>
              </a:ext>
            </a:extLst>
          </p:cNvPr>
          <p:cNvSpPr/>
          <p:nvPr/>
        </p:nvSpPr>
        <p:spPr>
          <a:xfrm>
            <a:off x="5619993" y="3422602"/>
            <a:ext cx="3173063" cy="2377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Nuevos Clientes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7AA9F3C7-0AC2-5858-4015-984C9CB8A67F}"/>
              </a:ext>
            </a:extLst>
          </p:cNvPr>
          <p:cNvSpPr txBox="1"/>
          <p:nvPr/>
        </p:nvSpPr>
        <p:spPr>
          <a:xfrm>
            <a:off x="1822554" y="3184810"/>
            <a:ext cx="2689040" cy="2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" panose="02040504050005020304" pitchFamily="18" charset="0"/>
                <a:ea typeface="Source Sans Pro SemiBold" panose="020B0603030403020204" pitchFamily="34" charset="0"/>
                <a:cs typeface="Nirmala UI" panose="020B0502040204020203" pitchFamily="34" charset="0"/>
              </a:rPr>
              <a:t>Marketing y Ventas</a:t>
            </a:r>
            <a:endParaRPr lang="es-PE" sz="1100" dirty="0">
              <a:solidFill>
                <a:schemeClr val="tx1">
                  <a:lumMod val="65000"/>
                  <a:lumOff val="35000"/>
                </a:schemeClr>
              </a:solidFill>
              <a:latin typeface="Amasis MT Pro" panose="02040504050005020304" pitchFamily="18" charset="0"/>
              <a:ea typeface="Source Sans Pro SemiBold" panose="020B0603030403020204" pitchFamily="34" charset="0"/>
              <a:cs typeface="Nirmala UI" panose="020B0502040204020203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C4F956C-BEBE-1EB7-7DF8-960D7B261DD4}"/>
              </a:ext>
            </a:extLst>
          </p:cNvPr>
          <p:cNvSpPr txBox="1"/>
          <p:nvPr/>
        </p:nvSpPr>
        <p:spPr>
          <a:xfrm>
            <a:off x="1831726" y="2603487"/>
            <a:ext cx="2689040" cy="2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" panose="02040504050005020304" pitchFamily="18" charset="0"/>
                <a:ea typeface="Source Sans Pro SemiBold" panose="020B0603030403020204" pitchFamily="34" charset="0"/>
                <a:cs typeface="Nirmala UI" panose="020B0502040204020203" pitchFamily="34" charset="0"/>
              </a:rPr>
              <a:t>Gestión de Activos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D7F80B9-FD47-6D17-1318-0CF11424100B}"/>
              </a:ext>
            </a:extLst>
          </p:cNvPr>
          <p:cNvSpPr/>
          <p:nvPr/>
        </p:nvSpPr>
        <p:spPr>
          <a:xfrm>
            <a:off x="1884525" y="4994698"/>
            <a:ext cx="1654119" cy="411480"/>
          </a:xfrm>
          <a:prstGeom prst="rect">
            <a:avLst/>
          </a:prstGeom>
          <a:solidFill>
            <a:srgbClr val="00A6D1"/>
          </a:solidFill>
          <a:ln>
            <a:solidFill>
              <a:srgbClr val="01AA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Proceso de Emisión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BEA1047B-048B-FB2C-E395-B96671B8721C}"/>
              </a:ext>
            </a:extLst>
          </p:cNvPr>
          <p:cNvSpPr/>
          <p:nvPr/>
        </p:nvSpPr>
        <p:spPr>
          <a:xfrm>
            <a:off x="1884525" y="5481321"/>
            <a:ext cx="1654119" cy="411480"/>
          </a:xfrm>
          <a:prstGeom prst="rect">
            <a:avLst/>
          </a:prstGeom>
          <a:solidFill>
            <a:srgbClr val="00A6D1"/>
          </a:solidFill>
          <a:ln>
            <a:solidFill>
              <a:srgbClr val="01AA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Proceso de Renovación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EB08054D-6F9D-0447-42A5-EAFD4705D2BA}"/>
              </a:ext>
            </a:extLst>
          </p:cNvPr>
          <p:cNvSpPr/>
          <p:nvPr/>
        </p:nvSpPr>
        <p:spPr>
          <a:xfrm>
            <a:off x="2231163" y="3719291"/>
            <a:ext cx="3173063" cy="235097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Asistente Virtual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D3556073-3457-FF1E-512A-D9C93005B205}"/>
              </a:ext>
            </a:extLst>
          </p:cNvPr>
          <p:cNvSpPr/>
          <p:nvPr/>
        </p:nvSpPr>
        <p:spPr>
          <a:xfrm>
            <a:off x="5619386" y="3716035"/>
            <a:ext cx="1560969" cy="250558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Persona Natural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90EE1B3-E710-8FB3-C012-71EE6496BD39}"/>
              </a:ext>
            </a:extLst>
          </p:cNvPr>
          <p:cNvSpPr/>
          <p:nvPr/>
        </p:nvSpPr>
        <p:spPr>
          <a:xfrm>
            <a:off x="7224375" y="3716035"/>
            <a:ext cx="1563624" cy="250558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Corporativos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D163B060-A1E7-0849-F67A-0199A636EBB7}"/>
              </a:ext>
            </a:extLst>
          </p:cNvPr>
          <p:cNvSpPr/>
          <p:nvPr/>
        </p:nvSpPr>
        <p:spPr>
          <a:xfrm>
            <a:off x="1810015" y="1488310"/>
            <a:ext cx="7275218" cy="1056209"/>
          </a:xfrm>
          <a:prstGeom prst="roundRect">
            <a:avLst>
              <a:gd name="adj" fmla="val 2690"/>
            </a:avLst>
          </a:prstGeom>
          <a:noFill/>
          <a:ln w="12700"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9910C0A-E20E-442B-C7BF-B9EAAB6F80D3}"/>
              </a:ext>
            </a:extLst>
          </p:cNvPr>
          <p:cNvSpPr/>
          <p:nvPr/>
        </p:nvSpPr>
        <p:spPr>
          <a:xfrm>
            <a:off x="2230356" y="1718892"/>
            <a:ext cx="3173063" cy="2377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Nuevos Productos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A4A11387-A416-3852-72D5-189D89F6AF99}"/>
              </a:ext>
            </a:extLst>
          </p:cNvPr>
          <p:cNvSpPr/>
          <p:nvPr/>
        </p:nvSpPr>
        <p:spPr>
          <a:xfrm>
            <a:off x="5614128" y="1718892"/>
            <a:ext cx="3173063" cy="2377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bg1"/>
                </a:solidFill>
                <a:latin typeface="Amasis MT Pro" panose="02040504050005020304" pitchFamily="18" charset="0"/>
              </a:rPr>
              <a:t>Gestión de Producto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EE01A29-68CB-D814-3AD7-0A13EEE817CB}"/>
              </a:ext>
            </a:extLst>
          </p:cNvPr>
          <p:cNvSpPr txBox="1"/>
          <p:nvPr/>
        </p:nvSpPr>
        <p:spPr>
          <a:xfrm>
            <a:off x="1821746" y="1491392"/>
            <a:ext cx="2689040" cy="2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" panose="02040504050005020304" pitchFamily="18" charset="0"/>
                <a:ea typeface="Source Sans Pro SemiBold" panose="020B0603030403020204" pitchFamily="34" charset="0"/>
                <a:cs typeface="Nirmala UI" panose="020B0502040204020203" pitchFamily="34" charset="0"/>
              </a:rPr>
              <a:t>Desarrollo de Productos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AA1AB0E4-9535-5D91-34A1-86E76473DCC3}"/>
              </a:ext>
            </a:extLst>
          </p:cNvPr>
          <p:cNvSpPr/>
          <p:nvPr/>
        </p:nvSpPr>
        <p:spPr>
          <a:xfrm>
            <a:off x="5614128" y="1991824"/>
            <a:ext cx="3173063" cy="226382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Pymes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33BB11B6-9517-C415-B13C-1908080542B4}"/>
              </a:ext>
            </a:extLst>
          </p:cNvPr>
          <p:cNvSpPr/>
          <p:nvPr/>
        </p:nvSpPr>
        <p:spPr>
          <a:xfrm>
            <a:off x="5614128" y="2257846"/>
            <a:ext cx="3173063" cy="226382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Autos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55E533E5-BF02-C760-20D4-91F1D7A8E84F}"/>
              </a:ext>
            </a:extLst>
          </p:cNvPr>
          <p:cNvSpPr/>
          <p:nvPr/>
        </p:nvSpPr>
        <p:spPr>
          <a:xfrm>
            <a:off x="2234806" y="1994988"/>
            <a:ext cx="1560969" cy="223218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Viajes</a:t>
            </a: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4C0137E8-2C7B-F976-8727-D1535C6D0EC0}"/>
              </a:ext>
            </a:extLst>
          </p:cNvPr>
          <p:cNvSpPr/>
          <p:nvPr/>
        </p:nvSpPr>
        <p:spPr>
          <a:xfrm>
            <a:off x="3839795" y="1994988"/>
            <a:ext cx="1563624" cy="223218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Hogar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774EF3F1-C7A5-07E1-F36E-047A469E7151}"/>
              </a:ext>
            </a:extLst>
          </p:cNvPr>
          <p:cNvSpPr/>
          <p:nvPr/>
        </p:nvSpPr>
        <p:spPr>
          <a:xfrm>
            <a:off x="2234806" y="2256558"/>
            <a:ext cx="1560969" cy="223218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Accidentes Personales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DF64B696-0289-6C58-198B-E96AB2CAD836}"/>
              </a:ext>
            </a:extLst>
          </p:cNvPr>
          <p:cNvSpPr/>
          <p:nvPr/>
        </p:nvSpPr>
        <p:spPr>
          <a:xfrm>
            <a:off x="3839795" y="2256558"/>
            <a:ext cx="1563624" cy="223218"/>
          </a:xfrm>
          <a:prstGeom prst="rect">
            <a:avLst/>
          </a:prstGeom>
          <a:solidFill>
            <a:srgbClr val="00A6D1"/>
          </a:solidFill>
          <a:ln>
            <a:solidFill>
              <a:srgbClr val="00A6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>
                <a:solidFill>
                  <a:schemeClr val="tx1"/>
                </a:solidFill>
                <a:latin typeface="Amasis MT Pro" panose="02040504050005020304" pitchFamily="18" charset="0"/>
              </a:rPr>
              <a:t>Vida</a:t>
            </a:r>
          </a:p>
        </p:txBody>
      </p: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D1D8A662-D4C9-B497-B063-9A3ABA6F5AED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877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B4C4383-C1B4-7B28-354A-388D0CDD2623}"/>
              </a:ext>
            </a:extLst>
          </p:cNvPr>
          <p:cNvSpPr/>
          <p:nvPr/>
        </p:nvSpPr>
        <p:spPr>
          <a:xfrm>
            <a:off x="5206310" y="1393902"/>
            <a:ext cx="4334823" cy="5907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FA6C52-F302-FA75-A97E-A4D3AEAB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19" y="1393902"/>
            <a:ext cx="3739094" cy="19493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¿Quiénes son sus clientes?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7170233" y="7356899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I. Empresa y Problemáticas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13CA6F-01C5-0A91-742A-2D8740DDC369}"/>
              </a:ext>
            </a:extLst>
          </p:cNvPr>
          <p:cNvSpPr/>
          <p:nvPr/>
        </p:nvSpPr>
        <p:spPr>
          <a:xfrm>
            <a:off x="5463518" y="2151370"/>
            <a:ext cx="1706715" cy="1191902"/>
          </a:xfrm>
          <a:prstGeom prst="rect">
            <a:avLst/>
          </a:prstGeom>
          <a:noFill/>
          <a:ln w="127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C78ACC5-F8A5-96F1-452E-1C9A4E33851B}"/>
              </a:ext>
            </a:extLst>
          </p:cNvPr>
          <p:cNvSpPr txBox="1"/>
          <p:nvPr/>
        </p:nvSpPr>
        <p:spPr>
          <a:xfrm>
            <a:off x="1094419" y="3432748"/>
            <a:ext cx="3739094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Los clientes se dividen en varios segmentos, y cada uno tiene características específicas.</a:t>
            </a:r>
          </a:p>
          <a:p>
            <a:endParaRPr lang="es-PE" sz="500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PE" sz="1300" dirty="0">
                <a:latin typeface="Amasis MT Pro Light" panose="02040304050005020304" pitchFamily="18" charset="0"/>
              </a:rPr>
              <a:t>Los clientes minoristas son los que representan la mayoría de los clientes, aproximadamente un </a:t>
            </a:r>
            <a:r>
              <a:rPr lang="es-PE" sz="1300" b="1" dirty="0">
                <a:latin typeface="Amasis MT Pro Light" panose="02040304050005020304" pitchFamily="18" charset="0"/>
              </a:rPr>
              <a:t>85% </a:t>
            </a:r>
            <a:r>
              <a:rPr lang="es-PE" sz="1300" dirty="0">
                <a:latin typeface="Amasis MT Pro Light" panose="02040304050005020304" pitchFamily="18" charset="0"/>
              </a:rPr>
              <a:t>de la base total de clientes. Dentro de este segmento, el </a:t>
            </a:r>
            <a:r>
              <a:rPr lang="es-PE" sz="1300" b="1" dirty="0">
                <a:latin typeface="Amasis MT Pro Light" panose="02040304050005020304" pitchFamily="18" charset="0"/>
              </a:rPr>
              <a:t>75% </a:t>
            </a:r>
            <a:r>
              <a:rPr lang="es-PE" sz="1300" dirty="0">
                <a:latin typeface="Amasis MT Pro Light" panose="02040304050005020304" pitchFamily="18" charset="0"/>
              </a:rPr>
              <a:t>representa a los productos de seguro de automóviles y el </a:t>
            </a:r>
            <a:r>
              <a:rPr lang="es-PE" sz="1300" b="1" dirty="0">
                <a:latin typeface="Amasis MT Pro Light" panose="02040304050005020304" pitchFamily="18" charset="0"/>
              </a:rPr>
              <a:t>5%</a:t>
            </a:r>
            <a:r>
              <a:rPr lang="es-PE" sz="1300" dirty="0">
                <a:latin typeface="Amasis MT Pro Light" panose="02040304050005020304" pitchFamily="18" charset="0"/>
              </a:rPr>
              <a:t> a los seguros de estilo de vida.</a:t>
            </a:r>
          </a:p>
          <a:p>
            <a:pPr marL="342900" indent="-342900">
              <a:buFont typeface="+mj-lt"/>
              <a:buAutoNum type="arabicPeriod"/>
            </a:pPr>
            <a:endParaRPr lang="es-PE" sz="500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PE" sz="1300" dirty="0">
                <a:latin typeface="Amasis MT Pro Light" panose="02040304050005020304" pitchFamily="18" charset="0"/>
              </a:rPr>
              <a:t>Las pequeñas y medianas empresas constituyen alrededor del </a:t>
            </a:r>
            <a:r>
              <a:rPr lang="es-PE" sz="1300" b="1" dirty="0">
                <a:latin typeface="Amasis MT Pro Light" panose="02040304050005020304" pitchFamily="18" charset="0"/>
              </a:rPr>
              <a:t>15%</a:t>
            </a:r>
            <a:r>
              <a:rPr lang="es-PE" sz="1300" dirty="0">
                <a:latin typeface="Amasis MT Pro Light" panose="02040304050005020304" pitchFamily="18" charset="0"/>
              </a:rPr>
              <a:t> de la base de clientes. Siendo alrededor del </a:t>
            </a:r>
            <a:r>
              <a:rPr lang="es-PE" sz="1300" b="1" dirty="0">
                <a:latin typeface="Amasis MT Pro Light" panose="02040304050005020304" pitchFamily="18" charset="0"/>
              </a:rPr>
              <a:t>4.6% </a:t>
            </a:r>
            <a:r>
              <a:rPr lang="es-PE" sz="1300" dirty="0">
                <a:latin typeface="Amasis MT Pro Light" panose="02040304050005020304" pitchFamily="18" charset="0"/>
              </a:rPr>
              <a:t>pertenece al segmento de seguros de salud y el </a:t>
            </a:r>
            <a:r>
              <a:rPr lang="es-PE" sz="1300" b="1" dirty="0">
                <a:latin typeface="Amasis MT Pro Light" panose="02040304050005020304" pitchFamily="18" charset="0"/>
              </a:rPr>
              <a:t>10.6% </a:t>
            </a:r>
            <a:r>
              <a:rPr lang="es-PE" sz="1300" dirty="0">
                <a:latin typeface="Amasis MT Pro Light" panose="02040304050005020304" pitchFamily="18" charset="0"/>
              </a:rPr>
              <a:t>representa el segmento de clientes corporativos.</a:t>
            </a:r>
          </a:p>
          <a:p>
            <a:endParaRPr lang="es-PE" sz="500" dirty="0">
              <a:latin typeface="Amasis MT Pro Light" panose="02040304050005020304" pitchFamily="18" charset="0"/>
            </a:endParaRPr>
          </a:p>
          <a:p>
            <a:r>
              <a:rPr lang="es-PE" sz="1300" dirty="0">
                <a:latin typeface="Amasis MT Pro" panose="02040504050005020304" pitchFamily="18" charset="0"/>
              </a:rPr>
              <a:t>La estrategia que emplea G&amp;M se adapta a las necesidades de su diversa gama de clientes, ofreciendo productos personalizados y servicios digitales para simplificar la experiencia del cliente.</a:t>
            </a:r>
            <a:endParaRPr lang="es-PE" sz="1300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PE" sz="500" dirty="0">
              <a:latin typeface="Amasis MT Pro Light" panose="020403040500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ED81D63-74B9-3FCB-3EB1-FAADE9962E7E}"/>
              </a:ext>
            </a:extLst>
          </p:cNvPr>
          <p:cNvSpPr/>
          <p:nvPr/>
        </p:nvSpPr>
        <p:spPr>
          <a:xfrm>
            <a:off x="5463518" y="4419819"/>
            <a:ext cx="1706715" cy="1191902"/>
          </a:xfrm>
          <a:prstGeom prst="rect">
            <a:avLst/>
          </a:prstGeom>
          <a:noFill/>
          <a:ln w="12700"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3731E9-ABB0-A6AF-826E-84E04E03E74B}"/>
              </a:ext>
            </a:extLst>
          </p:cNvPr>
          <p:cNvSpPr txBox="1"/>
          <p:nvPr/>
        </p:nvSpPr>
        <p:spPr>
          <a:xfrm>
            <a:off x="5463518" y="2337707"/>
            <a:ext cx="126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>
                <a:solidFill>
                  <a:srgbClr val="132965"/>
                </a:solidFill>
                <a:latin typeface="Amasis MT Pro" panose="02040504050005020304" pitchFamily="18" charset="0"/>
              </a:rPr>
              <a:t>85%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316762F-C1D3-14ED-48A2-648B2F6DD79E}"/>
              </a:ext>
            </a:extLst>
          </p:cNvPr>
          <p:cNvSpPr txBox="1"/>
          <p:nvPr/>
        </p:nvSpPr>
        <p:spPr>
          <a:xfrm>
            <a:off x="5463518" y="2851803"/>
            <a:ext cx="1592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masis MT Pro Light" panose="02040304050005020304" pitchFamily="18" charset="0"/>
              </a:rPr>
              <a:t>Clientes minoristas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726DAB1-F4D2-A88D-091E-D4E626B21E4C}"/>
              </a:ext>
            </a:extLst>
          </p:cNvPr>
          <p:cNvSpPr txBox="1"/>
          <p:nvPr/>
        </p:nvSpPr>
        <p:spPr>
          <a:xfrm>
            <a:off x="5463518" y="4519068"/>
            <a:ext cx="126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>
                <a:solidFill>
                  <a:srgbClr val="132965"/>
                </a:solidFill>
                <a:latin typeface="Amasis MT Pro" panose="02040504050005020304" pitchFamily="18" charset="0"/>
              </a:rPr>
              <a:t>15%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7756E8E-2FC5-0255-9824-D28912FC602B}"/>
              </a:ext>
            </a:extLst>
          </p:cNvPr>
          <p:cNvSpPr txBox="1"/>
          <p:nvPr/>
        </p:nvSpPr>
        <p:spPr>
          <a:xfrm>
            <a:off x="5463518" y="5033164"/>
            <a:ext cx="1706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masis MT Pro Light" panose="02040304050005020304" pitchFamily="18" charset="0"/>
              </a:rPr>
              <a:t>Pequeñas y Medianas Empresas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DE9707D-132E-5819-8D64-F1CA3002C9C0}"/>
              </a:ext>
            </a:extLst>
          </p:cNvPr>
          <p:cNvSpPr/>
          <p:nvPr/>
        </p:nvSpPr>
        <p:spPr>
          <a:xfrm>
            <a:off x="7820326" y="1893916"/>
            <a:ext cx="1415142" cy="2210415"/>
          </a:xfrm>
          <a:prstGeom prst="rect">
            <a:avLst/>
          </a:prstGeom>
          <a:solidFill>
            <a:srgbClr val="4DAAE9"/>
          </a:solidFill>
          <a:ln>
            <a:solidFill>
              <a:srgbClr val="4DA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CB697CE-266D-36AF-F199-09F5D016E690}"/>
              </a:ext>
            </a:extLst>
          </p:cNvPr>
          <p:cNvSpPr/>
          <p:nvPr/>
        </p:nvSpPr>
        <p:spPr>
          <a:xfrm>
            <a:off x="7820325" y="4711275"/>
            <a:ext cx="1415142" cy="1240566"/>
          </a:xfrm>
          <a:prstGeom prst="rect">
            <a:avLst/>
          </a:prstGeom>
          <a:solidFill>
            <a:srgbClr val="85CDF2"/>
          </a:solidFill>
          <a:ln>
            <a:solidFill>
              <a:srgbClr val="85CD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11AAA51-367D-B431-5B77-843A3456D2FD}"/>
              </a:ext>
            </a:extLst>
          </p:cNvPr>
          <p:cNvSpPr/>
          <p:nvPr/>
        </p:nvSpPr>
        <p:spPr>
          <a:xfrm>
            <a:off x="7820325" y="5948689"/>
            <a:ext cx="1415142" cy="597244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487E1C3-15C4-2E63-C440-5A07AF1CF91A}"/>
              </a:ext>
            </a:extLst>
          </p:cNvPr>
          <p:cNvSpPr txBox="1"/>
          <p:nvPr/>
        </p:nvSpPr>
        <p:spPr>
          <a:xfrm>
            <a:off x="7820325" y="2707278"/>
            <a:ext cx="141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rgbClr val="234E8A"/>
                </a:solidFill>
                <a:latin typeface="Amasis MT Pro" panose="02040504050005020304" pitchFamily="18" charset="0"/>
              </a:rPr>
              <a:t>75%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25F59F3-639A-9A04-43E3-A1734B9CDE07}"/>
              </a:ext>
            </a:extLst>
          </p:cNvPr>
          <p:cNvSpPr txBox="1"/>
          <p:nvPr/>
        </p:nvSpPr>
        <p:spPr>
          <a:xfrm>
            <a:off x="7820325" y="4946476"/>
            <a:ext cx="14151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rgbClr val="234E8A"/>
                </a:solidFill>
                <a:latin typeface="Amasis MT Pro" panose="02040504050005020304" pitchFamily="18" charset="0"/>
              </a:rPr>
              <a:t>10.6%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F0AB408-0F2B-713B-4D2C-D2C247A581B2}"/>
              </a:ext>
            </a:extLst>
          </p:cNvPr>
          <p:cNvSpPr txBox="1"/>
          <p:nvPr/>
        </p:nvSpPr>
        <p:spPr>
          <a:xfrm>
            <a:off x="7820325" y="5980708"/>
            <a:ext cx="14151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/>
                </a:solidFill>
                <a:latin typeface="Amasis MT Pro" panose="02040504050005020304" pitchFamily="18" charset="0"/>
              </a:rPr>
              <a:t>4.6%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76EEA3C3-B1C6-6E65-8C55-228FAD0E350B}"/>
              </a:ext>
            </a:extLst>
          </p:cNvPr>
          <p:cNvCxnSpPr>
            <a:stCxn id="13" idx="3"/>
          </p:cNvCxnSpPr>
          <p:nvPr/>
        </p:nvCxnSpPr>
        <p:spPr>
          <a:xfrm>
            <a:off x="7170233" y="2747321"/>
            <a:ext cx="4497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52DD028-9804-DD8B-D699-30E82272EB3B}"/>
              </a:ext>
            </a:extLst>
          </p:cNvPr>
          <p:cNvCxnSpPr/>
          <p:nvPr/>
        </p:nvCxnSpPr>
        <p:spPr>
          <a:xfrm>
            <a:off x="7170233" y="5013751"/>
            <a:ext cx="449767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DB621F8-C181-3D07-2A5E-2CB77D5FE418}"/>
              </a:ext>
            </a:extLst>
          </p:cNvPr>
          <p:cNvSpPr/>
          <p:nvPr/>
        </p:nvSpPr>
        <p:spPr>
          <a:xfrm>
            <a:off x="5459535" y="5912296"/>
            <a:ext cx="182880" cy="182880"/>
          </a:xfrm>
          <a:prstGeom prst="rect">
            <a:avLst/>
          </a:prstGeom>
          <a:solidFill>
            <a:srgbClr val="4DAAE9"/>
          </a:solidFill>
          <a:ln>
            <a:solidFill>
              <a:srgbClr val="4DAA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4C25D6A-C1EF-C13F-88F2-47DDDFEC576A}"/>
              </a:ext>
            </a:extLst>
          </p:cNvPr>
          <p:cNvSpPr/>
          <p:nvPr/>
        </p:nvSpPr>
        <p:spPr>
          <a:xfrm>
            <a:off x="5459535" y="6233074"/>
            <a:ext cx="182880" cy="182880"/>
          </a:xfrm>
          <a:prstGeom prst="rect">
            <a:avLst/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DF571F2-0777-7D19-29DD-1AC59D916D56}"/>
              </a:ext>
            </a:extLst>
          </p:cNvPr>
          <p:cNvSpPr/>
          <p:nvPr/>
        </p:nvSpPr>
        <p:spPr>
          <a:xfrm>
            <a:off x="5459535" y="6541830"/>
            <a:ext cx="182880" cy="182880"/>
          </a:xfrm>
          <a:prstGeom prst="rect">
            <a:avLst/>
          </a:prstGeom>
          <a:solidFill>
            <a:srgbClr val="85CDF2"/>
          </a:solidFill>
          <a:ln>
            <a:solidFill>
              <a:srgbClr val="85CD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A635BA39-25C0-67B7-6B49-F3FC9E4C3E40}"/>
              </a:ext>
            </a:extLst>
          </p:cNvPr>
          <p:cNvSpPr/>
          <p:nvPr/>
        </p:nvSpPr>
        <p:spPr>
          <a:xfrm>
            <a:off x="5463518" y="6850586"/>
            <a:ext cx="182880" cy="182880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069F5AE-FAD8-BCA3-25B6-D9B8D2E1E7EA}"/>
              </a:ext>
            </a:extLst>
          </p:cNvPr>
          <p:cNvSpPr txBox="1"/>
          <p:nvPr/>
        </p:nvSpPr>
        <p:spPr>
          <a:xfrm>
            <a:off x="7691157" y="1594559"/>
            <a:ext cx="167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latin typeface="Amasis MT Pro Light" panose="02040304050005020304" pitchFamily="18" charset="0"/>
              </a:rPr>
              <a:t>Todos los productos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FB18F70-DF94-0123-07AA-6DA9FB055F20}"/>
              </a:ext>
            </a:extLst>
          </p:cNvPr>
          <p:cNvSpPr txBox="1"/>
          <p:nvPr/>
        </p:nvSpPr>
        <p:spPr>
          <a:xfrm>
            <a:off x="5676579" y="5849847"/>
            <a:ext cx="214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masis MT Pro Light" panose="02040304050005020304" pitchFamily="18" charset="0"/>
              </a:rPr>
              <a:t>Seguros de automóviles.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E88CDEA-C678-2D5C-8DA2-BC9F4BA7E5C5}"/>
              </a:ext>
            </a:extLst>
          </p:cNvPr>
          <p:cNvSpPr txBox="1"/>
          <p:nvPr/>
        </p:nvSpPr>
        <p:spPr>
          <a:xfrm>
            <a:off x="5676579" y="6175925"/>
            <a:ext cx="214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masis MT Pro Light" panose="02040304050005020304" pitchFamily="18" charset="0"/>
              </a:rPr>
              <a:t>Seguros de estilo de vida.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36CF0CD-71E7-613D-48A3-DC3E7A0C38CF}"/>
              </a:ext>
            </a:extLst>
          </p:cNvPr>
          <p:cNvSpPr txBox="1"/>
          <p:nvPr/>
        </p:nvSpPr>
        <p:spPr>
          <a:xfrm>
            <a:off x="5676579" y="6502003"/>
            <a:ext cx="214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masis MT Pro Light" panose="02040304050005020304" pitchFamily="18" charset="0"/>
              </a:rPr>
              <a:t>Seguros de salud.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D7BDD4A-53CC-C0C0-46CA-7FE38F4683A7}"/>
              </a:ext>
            </a:extLst>
          </p:cNvPr>
          <p:cNvSpPr txBox="1"/>
          <p:nvPr/>
        </p:nvSpPr>
        <p:spPr>
          <a:xfrm>
            <a:off x="5676579" y="6785399"/>
            <a:ext cx="214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masis MT Pro Light" panose="02040304050005020304" pitchFamily="18" charset="0"/>
              </a:rPr>
              <a:t>Corporativos.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836DEEB6-B9B7-3728-3E80-0250458ED3D9}"/>
              </a:ext>
            </a:extLst>
          </p:cNvPr>
          <p:cNvSpPr/>
          <p:nvPr/>
        </p:nvSpPr>
        <p:spPr>
          <a:xfrm>
            <a:off x="7820325" y="4090614"/>
            <a:ext cx="1415142" cy="597244"/>
          </a:xfrm>
          <a:prstGeom prst="rect">
            <a:avLst/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9D0399A-3BBC-DB76-3CE1-731CE001E211}"/>
              </a:ext>
            </a:extLst>
          </p:cNvPr>
          <p:cNvSpPr txBox="1"/>
          <p:nvPr/>
        </p:nvSpPr>
        <p:spPr>
          <a:xfrm>
            <a:off x="7820325" y="4122633"/>
            <a:ext cx="14151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rgbClr val="234E8A"/>
                </a:solidFill>
                <a:latin typeface="Amasis MT Pro" panose="02040504050005020304" pitchFamily="18" charset="0"/>
              </a:rPr>
              <a:t>5%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5301CC6-D877-2F90-9C81-4CF15276E031}"/>
              </a:ext>
            </a:extLst>
          </p:cNvPr>
          <p:cNvSpPr txBox="1"/>
          <p:nvPr/>
        </p:nvSpPr>
        <p:spPr>
          <a:xfrm>
            <a:off x="7170233" y="6992173"/>
            <a:ext cx="23686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900" dirty="0">
                <a:latin typeface="Amasis MT Pro Light" panose="02040304050005020304" pitchFamily="18" charset="0"/>
              </a:rPr>
              <a:t>*5% a otros seguros en clientes minoristas 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E56B031-AC2F-7BA1-E3C2-FF9EC1D7FA32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9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¿Qué problemáticas tienen en la empresa?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7170233" y="7356899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I. Empresa y Problemáticas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4A421B3-DFCB-0638-471B-D5FDC2D66D10}"/>
              </a:ext>
            </a:extLst>
          </p:cNvPr>
          <p:cNvSpPr/>
          <p:nvPr/>
        </p:nvSpPr>
        <p:spPr>
          <a:xfrm>
            <a:off x="1106007" y="2365301"/>
            <a:ext cx="713232" cy="713232"/>
          </a:xfrm>
          <a:prstGeom prst="rect">
            <a:avLst/>
          </a:prstGeom>
          <a:solidFill>
            <a:srgbClr val="B6DFF6"/>
          </a:solidFill>
          <a:ln>
            <a:solidFill>
              <a:srgbClr val="B6DF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09644C5-AD40-5B80-1861-4F93C5FB6E4B}"/>
              </a:ext>
            </a:extLst>
          </p:cNvPr>
          <p:cNvSpPr/>
          <p:nvPr/>
        </p:nvSpPr>
        <p:spPr>
          <a:xfrm>
            <a:off x="1876388" y="2365301"/>
            <a:ext cx="7661855" cy="713232"/>
          </a:xfrm>
          <a:prstGeom prst="rect">
            <a:avLst/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4F76DB4-8FB5-31EE-947D-A9DD4414F73E}"/>
              </a:ext>
            </a:extLst>
          </p:cNvPr>
          <p:cNvSpPr txBox="1"/>
          <p:nvPr/>
        </p:nvSpPr>
        <p:spPr>
          <a:xfrm>
            <a:off x="1094426" y="1451321"/>
            <a:ext cx="84438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La empresa enfrenta desafíos relacionados con la competencia, la digitalización, la innovación de productos, los recursos financieros, las regulaciones y la relación con los clientes, lo que refleja los desafíos presentes en la industria de seguros en Singapur y el mercado global.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1F6838B-95BC-4F48-AAB6-048E2BBF8A18}"/>
              </a:ext>
            </a:extLst>
          </p:cNvPr>
          <p:cNvSpPr txBox="1"/>
          <p:nvPr/>
        </p:nvSpPr>
        <p:spPr>
          <a:xfrm>
            <a:off x="1876389" y="2491084"/>
            <a:ext cx="76618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1200" dirty="0">
                <a:latin typeface="Amasis MT Pro" panose="02040504050005020304" pitchFamily="18" charset="0"/>
              </a:rPr>
              <a:t>¿Cómo puede la empresa equilibrar eficazmente las operaciones digitales y tradicionales para maximizar la eficiencia y satisfacción del cliente?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415FB23-FB86-5849-0616-ACCA931E24E4}"/>
              </a:ext>
            </a:extLst>
          </p:cNvPr>
          <p:cNvSpPr txBox="1"/>
          <p:nvPr/>
        </p:nvSpPr>
        <p:spPr>
          <a:xfrm>
            <a:off x="1094390" y="2554683"/>
            <a:ext cx="7132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2000" dirty="0">
                <a:solidFill>
                  <a:srgbClr val="234E8A"/>
                </a:solidFill>
                <a:latin typeface="Amasis MT Pro" panose="02040504050005020304" pitchFamily="18" charset="0"/>
              </a:rPr>
              <a:t>D. 1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EA924A9-6700-D3CE-BD34-9D452BF8F4BF}"/>
              </a:ext>
            </a:extLst>
          </p:cNvPr>
          <p:cNvSpPr txBox="1"/>
          <p:nvPr/>
        </p:nvSpPr>
        <p:spPr>
          <a:xfrm>
            <a:off x="1094389" y="4841855"/>
            <a:ext cx="84438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Esto implica la necesidad de desarrollar e implementar una estrategia integral de transformación digital que permita ofrecer servicios de corretaje de seguros en línea de manera efectiva y eficiente, al tiempo que se mejora la experiencia del cliente y permitan escalar en el mercado de seguros, especialmente en el segmento de las PYMES.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BE2C302-0340-F9C5-D9F1-EE137CF743D0}"/>
              </a:ext>
            </a:extLst>
          </p:cNvPr>
          <p:cNvSpPr/>
          <p:nvPr/>
        </p:nvSpPr>
        <p:spPr>
          <a:xfrm>
            <a:off x="1106007" y="3129678"/>
            <a:ext cx="713232" cy="713232"/>
          </a:xfrm>
          <a:prstGeom prst="rect">
            <a:avLst/>
          </a:prstGeom>
          <a:solidFill>
            <a:srgbClr val="B6DFF6"/>
          </a:solidFill>
          <a:ln>
            <a:solidFill>
              <a:srgbClr val="B6DF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5C461D2-8713-A7BD-8E75-E4F376A098D6}"/>
              </a:ext>
            </a:extLst>
          </p:cNvPr>
          <p:cNvSpPr/>
          <p:nvPr/>
        </p:nvSpPr>
        <p:spPr>
          <a:xfrm>
            <a:off x="1876388" y="3129678"/>
            <a:ext cx="7661855" cy="713232"/>
          </a:xfrm>
          <a:prstGeom prst="rect">
            <a:avLst/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A91D8D7-A0A4-D259-E870-E0D6A31646A2}"/>
              </a:ext>
            </a:extLst>
          </p:cNvPr>
          <p:cNvSpPr txBox="1"/>
          <p:nvPr/>
        </p:nvSpPr>
        <p:spPr>
          <a:xfrm>
            <a:off x="1876389" y="3255461"/>
            <a:ext cx="76618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1200" dirty="0">
                <a:latin typeface="Amasis MT Pro" panose="02040504050005020304" pitchFamily="18" charset="0"/>
              </a:rPr>
              <a:t>¿Qué estrategias debe implementar la empresa para desarrollar y ofrecer nuevos productos de seguros, como seguros de ciberseguridad, en respuesta a la digitalización y la evolución del mercado?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78F4722-D945-9207-3371-3684DFCAF002}"/>
              </a:ext>
            </a:extLst>
          </p:cNvPr>
          <p:cNvSpPr txBox="1"/>
          <p:nvPr/>
        </p:nvSpPr>
        <p:spPr>
          <a:xfrm>
            <a:off x="1094390" y="3319060"/>
            <a:ext cx="7132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2000" dirty="0">
                <a:solidFill>
                  <a:srgbClr val="234E8A"/>
                </a:solidFill>
                <a:latin typeface="Amasis MT Pro" panose="02040504050005020304" pitchFamily="18" charset="0"/>
              </a:rPr>
              <a:t>D. 2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9B9FD6C-4106-EF22-F6CB-9C834D0872EF}"/>
              </a:ext>
            </a:extLst>
          </p:cNvPr>
          <p:cNvSpPr/>
          <p:nvPr/>
        </p:nvSpPr>
        <p:spPr>
          <a:xfrm>
            <a:off x="1117625" y="3907140"/>
            <a:ext cx="713232" cy="713232"/>
          </a:xfrm>
          <a:prstGeom prst="rect">
            <a:avLst/>
          </a:prstGeom>
          <a:solidFill>
            <a:srgbClr val="B6DFF6"/>
          </a:solidFill>
          <a:ln>
            <a:solidFill>
              <a:srgbClr val="B6DF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2947850-A24D-9A04-AA56-9EFBE7C5AEB3}"/>
              </a:ext>
            </a:extLst>
          </p:cNvPr>
          <p:cNvSpPr/>
          <p:nvPr/>
        </p:nvSpPr>
        <p:spPr>
          <a:xfrm>
            <a:off x="1888006" y="3907140"/>
            <a:ext cx="7661855" cy="713232"/>
          </a:xfrm>
          <a:prstGeom prst="rect">
            <a:avLst/>
          </a:prstGeom>
          <a:solidFill>
            <a:srgbClr val="E5E5E5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C1F716B-CBBD-8387-32D9-0366EAD3FBFE}"/>
              </a:ext>
            </a:extLst>
          </p:cNvPr>
          <p:cNvSpPr txBox="1"/>
          <p:nvPr/>
        </p:nvSpPr>
        <p:spPr>
          <a:xfrm>
            <a:off x="1888007" y="4032923"/>
            <a:ext cx="765023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1200" dirty="0">
                <a:latin typeface="Amasis MT Pro" panose="02040504050005020304" pitchFamily="18" charset="0"/>
              </a:rPr>
              <a:t>¿Cómo puede la empresa adaptarse al cambio en el comportamiento de los consumidores, enfatizando la experiencia del cliente y la claridad de la información, para mejorar su competitividad y satisfacción del cliente?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C332100-6CF1-F9B1-3F66-98A1B0443BB0}"/>
              </a:ext>
            </a:extLst>
          </p:cNvPr>
          <p:cNvSpPr txBox="1"/>
          <p:nvPr/>
        </p:nvSpPr>
        <p:spPr>
          <a:xfrm>
            <a:off x="1106008" y="4096522"/>
            <a:ext cx="71323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2000" dirty="0">
                <a:solidFill>
                  <a:srgbClr val="234E8A"/>
                </a:solidFill>
                <a:latin typeface="Amasis MT Pro" panose="02040504050005020304" pitchFamily="18" charset="0"/>
              </a:rPr>
              <a:t>D. 3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1FF8B9F-279C-8B5D-755D-6CE62039424D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8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Volumetría y Estadísticas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7170233" y="7356899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I. Empresa y Problemáticas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C685B86-29CD-4A29-8A37-82D529603734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F250361D-6D7E-DF6D-A9B7-B7A92F158F82}"/>
              </a:ext>
            </a:extLst>
          </p:cNvPr>
          <p:cNvSpPr/>
          <p:nvPr/>
        </p:nvSpPr>
        <p:spPr>
          <a:xfrm>
            <a:off x="1043418" y="2070487"/>
            <a:ext cx="3740457" cy="976335"/>
          </a:xfrm>
          <a:prstGeom prst="rect">
            <a:avLst/>
          </a:prstGeom>
          <a:solidFill>
            <a:srgbClr val="D9ED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3044267D-5886-4D0B-931E-81E489DE53D1}"/>
              </a:ext>
            </a:extLst>
          </p:cNvPr>
          <p:cNvSpPr txBox="1"/>
          <p:nvPr/>
        </p:nvSpPr>
        <p:spPr>
          <a:xfrm>
            <a:off x="1067444" y="2241967"/>
            <a:ext cx="1947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>
                <a:solidFill>
                  <a:srgbClr val="132965"/>
                </a:solidFill>
                <a:latin typeface="Amasis MT Pro" panose="02040504050005020304" pitchFamily="18" charset="0"/>
              </a:rPr>
              <a:t>1000%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EA1DD364-69A9-5B80-341D-33ACFE186F56}"/>
              </a:ext>
            </a:extLst>
          </p:cNvPr>
          <p:cNvSpPr txBox="1"/>
          <p:nvPr/>
        </p:nvSpPr>
        <p:spPr>
          <a:xfrm>
            <a:off x="2943883" y="2263854"/>
            <a:ext cx="18189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latin typeface="Amasis MT Pro Light" panose="02040304050005020304" pitchFamily="18" charset="0"/>
              </a:rPr>
              <a:t>Crecimiento de ingresos entre el 2014 y 2018 en G&amp;M.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9FEA31E0-081B-6B1D-B6B6-2C408F3FB221}"/>
              </a:ext>
            </a:extLst>
          </p:cNvPr>
          <p:cNvSpPr/>
          <p:nvPr/>
        </p:nvSpPr>
        <p:spPr>
          <a:xfrm>
            <a:off x="1047598" y="4394537"/>
            <a:ext cx="1853640" cy="1291491"/>
          </a:xfrm>
          <a:prstGeom prst="rect">
            <a:avLst/>
          </a:prstGeom>
          <a:solidFill>
            <a:srgbClr val="B0D9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AF28B303-ED51-1DE5-3F4A-70A028FCFFC8}"/>
              </a:ext>
            </a:extLst>
          </p:cNvPr>
          <p:cNvSpPr/>
          <p:nvPr/>
        </p:nvSpPr>
        <p:spPr>
          <a:xfrm>
            <a:off x="2930235" y="4402157"/>
            <a:ext cx="1853640" cy="1278039"/>
          </a:xfrm>
          <a:prstGeom prst="rect">
            <a:avLst/>
          </a:prstGeom>
          <a:solidFill>
            <a:srgbClr val="AFDFF7"/>
          </a:solidFill>
          <a:ln>
            <a:solidFill>
              <a:srgbClr val="AFD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816CC4AF-633B-41DB-7B40-0E29089DD9FE}"/>
              </a:ext>
            </a:extLst>
          </p:cNvPr>
          <p:cNvSpPr/>
          <p:nvPr/>
        </p:nvSpPr>
        <p:spPr>
          <a:xfrm>
            <a:off x="1043418" y="5717659"/>
            <a:ext cx="3736225" cy="962655"/>
          </a:xfrm>
          <a:prstGeom prst="rect">
            <a:avLst/>
          </a:prstGeom>
          <a:solidFill>
            <a:srgbClr val="C2E4F8"/>
          </a:solidFill>
          <a:ln>
            <a:solidFill>
              <a:srgbClr val="C2E4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9E310D27-0086-4F01-61C0-B20F69D10B55}"/>
              </a:ext>
            </a:extLst>
          </p:cNvPr>
          <p:cNvSpPr txBox="1"/>
          <p:nvPr/>
        </p:nvSpPr>
        <p:spPr>
          <a:xfrm>
            <a:off x="1059809" y="4576194"/>
            <a:ext cx="179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>
                <a:solidFill>
                  <a:srgbClr val="132965"/>
                </a:solidFill>
                <a:latin typeface="Amasis MT Pro" panose="02040504050005020304" pitchFamily="18" charset="0"/>
              </a:rPr>
              <a:t>7000%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3F622E4F-7C5B-D318-AF8C-E861C44DFC06}"/>
              </a:ext>
            </a:extLst>
          </p:cNvPr>
          <p:cNvSpPr txBox="1"/>
          <p:nvPr/>
        </p:nvSpPr>
        <p:spPr>
          <a:xfrm>
            <a:off x="1043418" y="5119051"/>
            <a:ext cx="18399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>
                <a:latin typeface="Amasis MT Pro Light" panose="02040304050005020304" pitchFamily="18" charset="0"/>
              </a:rPr>
              <a:t>Aumento de la base de clientes de G&amp;M.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1BA3C183-2FC9-202A-7CF0-DD166B85E0CF}"/>
              </a:ext>
            </a:extLst>
          </p:cNvPr>
          <p:cNvSpPr txBox="1"/>
          <p:nvPr/>
        </p:nvSpPr>
        <p:spPr>
          <a:xfrm>
            <a:off x="2912387" y="4589956"/>
            <a:ext cx="187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>
                <a:solidFill>
                  <a:srgbClr val="132965"/>
                </a:solidFill>
                <a:latin typeface="Amasis MT Pro" panose="02040504050005020304" pitchFamily="18" charset="0"/>
              </a:rPr>
              <a:t>10%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6E9592F8-7080-7807-929B-691E6B7004E9}"/>
              </a:ext>
            </a:extLst>
          </p:cNvPr>
          <p:cNvSpPr txBox="1"/>
          <p:nvPr/>
        </p:nvSpPr>
        <p:spPr>
          <a:xfrm>
            <a:off x="2930234" y="5119050"/>
            <a:ext cx="1864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100" dirty="0">
                <a:latin typeface="Amasis MT Pro Light" panose="02040304050005020304" pitchFamily="18" charset="0"/>
              </a:rPr>
              <a:t>PYMES en Singapur que no tienen seguro.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C4A322CB-96EA-6278-2026-F321AFA95E69}"/>
              </a:ext>
            </a:extLst>
          </p:cNvPr>
          <p:cNvSpPr txBox="1"/>
          <p:nvPr/>
        </p:nvSpPr>
        <p:spPr>
          <a:xfrm>
            <a:off x="2496436" y="5867686"/>
            <a:ext cx="22832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latin typeface="Amasis MT Pro Light" panose="02040304050005020304" pitchFamily="18" charset="0"/>
              </a:rPr>
              <a:t>En 2020 G&amp;M alcanzó un crecimiento en ingresos. Superando las expectativas.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9DE4BFFE-03D0-D1D9-F23A-311E575382D1}"/>
              </a:ext>
            </a:extLst>
          </p:cNvPr>
          <p:cNvSpPr txBox="1"/>
          <p:nvPr/>
        </p:nvSpPr>
        <p:spPr>
          <a:xfrm>
            <a:off x="1136358" y="5877863"/>
            <a:ext cx="139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>
                <a:solidFill>
                  <a:srgbClr val="132965"/>
                </a:solidFill>
                <a:latin typeface="Amasis MT Pro" panose="02040504050005020304" pitchFamily="18" charset="0"/>
              </a:rPr>
              <a:t>30%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994D36DF-FADE-8B48-BEA6-D70F13D28A28}"/>
              </a:ext>
            </a:extLst>
          </p:cNvPr>
          <p:cNvSpPr/>
          <p:nvPr/>
        </p:nvSpPr>
        <p:spPr>
          <a:xfrm>
            <a:off x="1043418" y="3072392"/>
            <a:ext cx="1853640" cy="1291491"/>
          </a:xfrm>
          <a:prstGeom prst="rect">
            <a:avLst/>
          </a:prstGeom>
          <a:solidFill>
            <a:srgbClr val="B0D9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A96FC056-BEA9-CC2B-216C-D679DD2E2BA5}"/>
              </a:ext>
            </a:extLst>
          </p:cNvPr>
          <p:cNvSpPr/>
          <p:nvPr/>
        </p:nvSpPr>
        <p:spPr>
          <a:xfrm>
            <a:off x="2926143" y="3068710"/>
            <a:ext cx="1853640" cy="1293542"/>
          </a:xfrm>
          <a:prstGeom prst="rect">
            <a:avLst/>
          </a:prstGeom>
          <a:solidFill>
            <a:srgbClr val="AFDFF7"/>
          </a:solidFill>
          <a:ln>
            <a:solidFill>
              <a:srgbClr val="AFD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51D6DD28-28F2-A2EE-E3B9-9EA9DED34493}"/>
              </a:ext>
            </a:extLst>
          </p:cNvPr>
          <p:cNvSpPr txBox="1"/>
          <p:nvPr/>
        </p:nvSpPr>
        <p:spPr>
          <a:xfrm>
            <a:off x="3154718" y="3121817"/>
            <a:ext cx="1397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>
                <a:solidFill>
                  <a:srgbClr val="132965"/>
                </a:solidFill>
                <a:latin typeface="Amasis MT Pro" panose="02040504050005020304" pitchFamily="18" charset="0"/>
              </a:rPr>
              <a:t>135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A5CEF4C-7D7B-4C89-21D6-2745E3B3C53C}"/>
              </a:ext>
            </a:extLst>
          </p:cNvPr>
          <p:cNvSpPr txBox="1"/>
          <p:nvPr/>
        </p:nvSpPr>
        <p:spPr>
          <a:xfrm>
            <a:off x="1114384" y="3196105"/>
            <a:ext cx="1711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>
                <a:solidFill>
                  <a:srgbClr val="132965"/>
                </a:solidFill>
                <a:latin typeface="Amasis MT Pro" panose="02040504050005020304" pitchFamily="18" charset="0"/>
              </a:rPr>
              <a:t>&gt;100,000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A9468AE7-5A7B-2127-DFBF-D25D51C14E0F}"/>
              </a:ext>
            </a:extLst>
          </p:cNvPr>
          <p:cNvSpPr txBox="1"/>
          <p:nvPr/>
        </p:nvSpPr>
        <p:spPr>
          <a:xfrm>
            <a:off x="2921875" y="3642595"/>
            <a:ext cx="183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Numero de corredores de seguros en Singapur en 2020.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9DF3E014-7217-E87F-A75F-40939CE797DF}"/>
              </a:ext>
            </a:extLst>
          </p:cNvPr>
          <p:cNvSpPr txBox="1"/>
          <p:nvPr/>
        </p:nvSpPr>
        <p:spPr>
          <a:xfrm>
            <a:off x="1067444" y="3728864"/>
            <a:ext cx="182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latin typeface="Amasis MT Pro Light" panose="02040304050005020304" pitchFamily="18" charset="0"/>
              </a:rPr>
              <a:t>Cantidad de clientes de G&amp;M.</a:t>
            </a:r>
          </a:p>
        </p:txBody>
      </p:sp>
      <p:pic>
        <p:nvPicPr>
          <p:cNvPr id="88" name="Imagen 87">
            <a:extLst>
              <a:ext uri="{FF2B5EF4-FFF2-40B4-BE49-F238E27FC236}">
                <a16:creationId xmlns:a16="http://schemas.microsoft.com/office/drawing/2014/main" id="{9247E4C3-8691-CD56-7AE6-2F19762E5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24"/>
          <a:stretch/>
        </p:blipFill>
        <p:spPr>
          <a:xfrm>
            <a:off x="4795023" y="1418869"/>
            <a:ext cx="4904147" cy="57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921EEA-468C-28E6-FBDC-DB7D7C955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" r="4359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masis MT Pro Light" panose="020F0502020204030204" pitchFamily="18" charset="0"/>
              </a:rPr>
              <a:t>Cloud Computing</a:t>
            </a:r>
            <a:endParaRPr lang="es-PE" sz="14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solidFill>
                <a:schemeClr val="bg1"/>
              </a:solidFill>
              <a:latin typeface="Amasis MT Pro Light" panose="020F0502020204030204" pitchFamily="18" charset="0"/>
            </a:endParaRPr>
          </a:p>
        </p:txBody>
      </p:sp>
      <p:sp>
        <p:nvSpPr>
          <p:cNvPr id="7" name="Rectángulo: una sola esquina redondeada 6">
            <a:extLst>
              <a:ext uri="{FF2B5EF4-FFF2-40B4-BE49-F238E27FC236}">
                <a16:creationId xmlns:a16="http://schemas.microsoft.com/office/drawing/2014/main" id="{57A4C796-59A6-1DF6-E529-8976FBE7A322}"/>
              </a:ext>
            </a:extLst>
          </p:cNvPr>
          <p:cNvSpPr/>
          <p:nvPr/>
        </p:nvSpPr>
        <p:spPr>
          <a:xfrm>
            <a:off x="37397" y="1428750"/>
            <a:ext cx="2715328" cy="1809750"/>
          </a:xfrm>
          <a:prstGeom prst="round1Rect">
            <a:avLst/>
          </a:prstGeom>
          <a:solidFill>
            <a:srgbClr val="0102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BD6358-C10B-9702-124D-2D29A8C17CD8}"/>
              </a:ext>
            </a:extLst>
          </p:cNvPr>
          <p:cNvSpPr txBox="1"/>
          <p:nvPr/>
        </p:nvSpPr>
        <p:spPr>
          <a:xfrm>
            <a:off x="172839" y="1594962"/>
            <a:ext cx="3456186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1"/>
                </a:solidFill>
                <a:latin typeface="Amasis MT Pro Light" panose="02040304050005020304" pitchFamily="18" charset="0"/>
              </a:rPr>
              <a:t>Diseño de Propuesta de Solución Técnica</a:t>
            </a:r>
          </a:p>
        </p:txBody>
      </p:sp>
    </p:spTree>
    <p:extLst>
      <p:ext uri="{BB962C8B-B14F-4D97-AF65-F5344CB8AC3E}">
        <p14:creationId xmlns:p14="http://schemas.microsoft.com/office/powerpoint/2010/main" val="4017707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3C3BABB7-1999-DD10-506D-81826D9D7287}"/>
              </a:ext>
            </a:extLst>
          </p:cNvPr>
          <p:cNvSpPr/>
          <p:nvPr/>
        </p:nvSpPr>
        <p:spPr>
          <a:xfrm>
            <a:off x="5337869" y="2166257"/>
            <a:ext cx="4247573" cy="43542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3185F83-CD8B-40E5-FA89-368F1B673426}"/>
              </a:ext>
            </a:extLst>
          </p:cNvPr>
          <p:cNvSpPr/>
          <p:nvPr/>
        </p:nvSpPr>
        <p:spPr>
          <a:xfrm>
            <a:off x="560044" y="2166257"/>
            <a:ext cx="4254154" cy="34452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9294E2-B34C-7534-8C59-EFE3C7C7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44" y="3234618"/>
            <a:ext cx="4251960" cy="23798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81B473D-B13B-978B-DCF4-E2102D825A4C}"/>
              </a:ext>
            </a:extLst>
          </p:cNvPr>
          <p:cNvSpPr txBox="1"/>
          <p:nvPr/>
        </p:nvSpPr>
        <p:spPr>
          <a:xfrm>
            <a:off x="560044" y="712690"/>
            <a:ext cx="642061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PE" sz="2800" dirty="0">
                <a:solidFill>
                  <a:schemeClr val="bg2">
                    <a:lumMod val="25000"/>
                  </a:schemeClr>
                </a:solidFill>
                <a:latin typeface="Amasis MT Pro Light" panose="02040304050005020304" pitchFamily="18" charset="0"/>
              </a:rPr>
              <a:t>Región AWS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63E475-3642-0D4B-7C83-BA4427DFDB95}"/>
              </a:ext>
            </a:extLst>
          </p:cNvPr>
          <p:cNvSpPr txBox="1"/>
          <p:nvPr/>
        </p:nvSpPr>
        <p:spPr>
          <a:xfrm>
            <a:off x="172839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sis MT Pro Light" panose="020F0502020204030204" pitchFamily="18" charset="0"/>
              </a:rPr>
              <a:t>Cloud Computing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8098E0B-E8A5-90BE-2F43-37347879EC5D}"/>
              </a:ext>
            </a:extLst>
          </p:cNvPr>
          <p:cNvSpPr txBox="1"/>
          <p:nvPr/>
        </p:nvSpPr>
        <p:spPr>
          <a:xfrm>
            <a:off x="7170233" y="144967"/>
            <a:ext cx="2715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G&amp;M: Digital Transformation</a:t>
            </a:r>
            <a:endParaRPr lang="es-PE" sz="1400" dirty="0">
              <a:latin typeface="Amasis MT Pro Light" panose="020F05020202040302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C4584F4-0E5D-2B05-D46F-A556FA17FE11}"/>
              </a:ext>
            </a:extLst>
          </p:cNvPr>
          <p:cNvSpPr txBox="1"/>
          <p:nvPr/>
        </p:nvSpPr>
        <p:spPr>
          <a:xfrm>
            <a:off x="3048000" y="7356899"/>
            <a:ext cx="6837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masis MT Pro Light" panose="020F0502020204030204" pitchFamily="18" charset="0"/>
              </a:rPr>
              <a:t>II. </a:t>
            </a:r>
            <a:r>
              <a:rPr lang="es-PE" sz="1400" dirty="0">
                <a:latin typeface="Amasis MT Pro Light" panose="020F0502020204030204" pitchFamily="18" charset="0"/>
              </a:rPr>
              <a:t>Diseño de Propuesta de Solución Técnica con Cloud Computing en AWS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61AA619-B6CB-DF80-631A-C30F0289D45A}"/>
              </a:ext>
            </a:extLst>
          </p:cNvPr>
          <p:cNvCxnSpPr/>
          <p:nvPr/>
        </p:nvCxnSpPr>
        <p:spPr>
          <a:xfrm>
            <a:off x="1094427" y="1393902"/>
            <a:ext cx="896112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8BFCF4-4C72-3313-799A-EBFCACE88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5" b="55464"/>
          <a:stretch/>
        </p:blipFill>
        <p:spPr bwMode="auto">
          <a:xfrm>
            <a:off x="5388428" y="3220900"/>
            <a:ext cx="4164356" cy="329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50FAAF9-7848-E5C4-970D-61334FF66467}"/>
              </a:ext>
            </a:extLst>
          </p:cNvPr>
          <p:cNvSpPr txBox="1"/>
          <p:nvPr/>
        </p:nvSpPr>
        <p:spPr>
          <a:xfrm>
            <a:off x="560044" y="1463006"/>
            <a:ext cx="91717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" panose="02040504050005020304" pitchFamily="18" charset="0"/>
              </a:rPr>
              <a:t>G&amp;M es una correduría de seguros líder en Singapur. Para mejorar el rendimiento y reducir la latencia de nuestras aplicaciones, consideramos la ubicación geográfica de nuestros clientes al elegir la región de AWS.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D5AE56-1116-D851-EF70-39A1E573AFFB}"/>
              </a:ext>
            </a:extLst>
          </p:cNvPr>
          <p:cNvSpPr txBox="1"/>
          <p:nvPr/>
        </p:nvSpPr>
        <p:spPr>
          <a:xfrm>
            <a:off x="5337870" y="2643915"/>
            <a:ext cx="4247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Simulamos nuestra ubicación en Singapur y evaluamos las regiones con menor latencia.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BE7136-88D3-F813-DE17-084437D6187A}"/>
              </a:ext>
            </a:extLst>
          </p:cNvPr>
          <p:cNvSpPr txBox="1"/>
          <p:nvPr/>
        </p:nvSpPr>
        <p:spPr>
          <a:xfrm>
            <a:off x="566626" y="2646868"/>
            <a:ext cx="4247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masis MT Pro Light" panose="02040304050005020304" pitchFamily="18" charset="0"/>
              </a:rPr>
              <a:t>La región más adecuada es Asia Pacífico (Singapur), que cuenta con 3 zonas de disponibilidad.</a:t>
            </a:r>
            <a:endParaRPr lang="es-PE" sz="500" dirty="0">
              <a:latin typeface="Amasis MT Pro Light" panose="020403040500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F3BC25-1B45-215F-E498-565CFD767FA2}"/>
              </a:ext>
            </a:extLst>
          </p:cNvPr>
          <p:cNvSpPr txBox="1"/>
          <p:nvPr/>
        </p:nvSpPr>
        <p:spPr>
          <a:xfrm>
            <a:off x="560045" y="2177068"/>
            <a:ext cx="42475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Opción 1: Perspectiva de regiones y zonas de disponibilidad de AWS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5820A36-F14C-72AF-2EE5-C8A9A98C784A}"/>
              </a:ext>
            </a:extLst>
          </p:cNvPr>
          <p:cNvSpPr txBox="1"/>
          <p:nvPr/>
        </p:nvSpPr>
        <p:spPr>
          <a:xfrm>
            <a:off x="5337870" y="2203043"/>
            <a:ext cx="42475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00" dirty="0">
                <a:latin typeface="Aptos ExtraBold" panose="020B0004020202020204" pitchFamily="34" charset="0"/>
              </a:rPr>
              <a:t>Opción 2: Análisis de latencia mediante Cloud Ping</a:t>
            </a:r>
          </a:p>
        </p:txBody>
      </p:sp>
    </p:spTree>
    <p:extLst>
      <p:ext uri="{BB962C8B-B14F-4D97-AF65-F5344CB8AC3E}">
        <p14:creationId xmlns:p14="http://schemas.microsoft.com/office/powerpoint/2010/main" val="16776923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857166_TF16411120" id="{FE476ED4-B24E-4729-A53F-331B06607F9E}" vid="{DD8FDCC5-21F6-4177-85AC-8513AFFCAAB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EDB142F88BBB4BB5B2760D353B812D" ma:contentTypeVersion="9" ma:contentTypeDescription="Crear nuevo documento." ma:contentTypeScope="" ma:versionID="53064874278a6f2a81322acf752012b5">
  <xsd:schema xmlns:xsd="http://www.w3.org/2001/XMLSchema" xmlns:xs="http://www.w3.org/2001/XMLSchema" xmlns:p="http://schemas.microsoft.com/office/2006/metadata/properties" xmlns:ns3="b185d00e-7ab2-4de7-bb97-5b4768592164" xmlns:ns4="d5c27aec-0754-4a1d-bd40-2197165f45b5" targetNamespace="http://schemas.microsoft.com/office/2006/metadata/properties" ma:root="true" ma:fieldsID="0f22f9a5fc0e059cddafea331fe9a630" ns3:_="" ns4:_="">
    <xsd:import namespace="b185d00e-7ab2-4de7-bb97-5b4768592164"/>
    <xsd:import namespace="d5c27aec-0754-4a1d-bd40-2197165f45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85d00e-7ab2-4de7-bb97-5b4768592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c27aec-0754-4a1d-bd40-2197165f45b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85d00e-7ab2-4de7-bb97-5b4768592164" xsi:nil="true"/>
  </documentManagement>
</p:properties>
</file>

<file path=customXml/itemProps1.xml><?xml version="1.0" encoding="utf-8"?>
<ds:datastoreItem xmlns:ds="http://schemas.openxmlformats.org/officeDocument/2006/customXml" ds:itemID="{FB596F9F-BD71-4894-B68F-EE12B0B747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4A9EB-865E-4E99-9307-C633DB43B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85d00e-7ab2-4de7-bb97-5b4768592164"/>
    <ds:schemaRef ds:uri="d5c27aec-0754-4a1d-bd40-2197165f45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74C58F-4A19-4194-A5AC-1B7A48193F3B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b185d00e-7ab2-4de7-bb97-5b4768592164"/>
    <ds:schemaRef ds:uri="http://schemas.microsoft.com/office/infopath/2007/PartnerControls"/>
    <ds:schemaRef ds:uri="d5c27aec-0754-4a1d-bd40-2197165f45b5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Cuatro maneras para mantenerse seguros en línea</Template>
  <TotalTime>5004</TotalTime>
  <Words>2465</Words>
  <Application>Microsoft Office PowerPoint</Application>
  <PresentationFormat>Personalizado</PresentationFormat>
  <Paragraphs>391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Amasis MT Pro</vt:lpstr>
      <vt:lpstr>Amasis MT Pro Light</vt:lpstr>
      <vt:lpstr>Aptos Display</vt:lpstr>
      <vt:lpstr>Aptos ExtraBold</vt:lpstr>
      <vt:lpstr>Arial</vt:lpstr>
      <vt:lpstr>Calibri</vt:lpstr>
      <vt:lpstr>Calibri Light</vt:lpstr>
      <vt:lpstr>Söhne</vt:lpstr>
      <vt:lpstr>Tema de la oficina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Sheila Ccahua Chavez</dc:creator>
  <cp:lastModifiedBy>Sheila Ccahua Chavez</cp:lastModifiedBy>
  <cp:revision>24</cp:revision>
  <dcterms:created xsi:type="dcterms:W3CDTF">2024-04-29T07:24:00Z</dcterms:created>
  <dcterms:modified xsi:type="dcterms:W3CDTF">2024-05-20T04:52:45Z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0x0101006BEDB142F88BBB4BB5B2760D353B812D</vt:lpwstr>
  </property>
</Properties>
</file>